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31" r:id="rId2"/>
    <p:sldId id="363" r:id="rId3"/>
    <p:sldId id="408" r:id="rId4"/>
    <p:sldId id="464" r:id="rId5"/>
    <p:sldId id="409" r:id="rId6"/>
    <p:sldId id="423" r:id="rId7"/>
    <p:sldId id="425" r:id="rId8"/>
    <p:sldId id="427" r:id="rId9"/>
    <p:sldId id="431" r:id="rId10"/>
    <p:sldId id="432" r:id="rId11"/>
    <p:sldId id="438" r:id="rId12"/>
    <p:sldId id="429" r:id="rId13"/>
    <p:sldId id="433" r:id="rId14"/>
    <p:sldId id="437" r:id="rId15"/>
    <p:sldId id="436" r:id="rId16"/>
    <p:sldId id="440" r:id="rId17"/>
    <p:sldId id="444" r:id="rId18"/>
    <p:sldId id="441" r:id="rId19"/>
    <p:sldId id="448" r:id="rId20"/>
    <p:sldId id="443" r:id="rId21"/>
    <p:sldId id="442" r:id="rId22"/>
    <p:sldId id="445" r:id="rId23"/>
    <p:sldId id="447" r:id="rId24"/>
    <p:sldId id="450" r:id="rId25"/>
    <p:sldId id="452" r:id="rId26"/>
    <p:sldId id="451" r:id="rId27"/>
    <p:sldId id="454" r:id="rId28"/>
    <p:sldId id="456" r:id="rId29"/>
    <p:sldId id="453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465" r:id="rId38"/>
    <p:sldId id="422" r:id="rId39"/>
    <p:sldId id="419" r:id="rId40"/>
    <p:sldId id="349" r:id="rId41"/>
    <p:sldId id="352" r:id="rId42"/>
  </p:sldIdLst>
  <p:sldSz cx="9144000" cy="6858000" type="screen4x3"/>
  <p:notesSz cx="6794500" cy="992505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orient="horz" pos="1684" userDrawn="1">
          <p15:clr>
            <a:srgbClr val="A4A3A4"/>
          </p15:clr>
        </p15:guide>
        <p15:guide id="3" orient="horz" pos="3521">
          <p15:clr>
            <a:srgbClr val="A4A3A4"/>
          </p15:clr>
        </p15:guide>
        <p15:guide id="4" pos="5449">
          <p15:clr>
            <a:srgbClr val="A4A3A4"/>
          </p15:clr>
        </p15:guide>
        <p15:guide id="5" pos="317" userDrawn="1">
          <p15:clr>
            <a:srgbClr val="A4A3A4"/>
          </p15:clr>
        </p15:guide>
        <p15:guide id="6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helm, Nikolas" initials="WN" lastIdx="4" clrIdx="0">
    <p:extLst>
      <p:ext uri="{19B8F6BF-5375-455C-9EA6-DF929625EA0E}">
        <p15:presenceInfo xmlns:p15="http://schemas.microsoft.com/office/powerpoint/2012/main" userId="S-1-5-21-1499261727-55176102-3529509929-3269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FF"/>
    <a:srgbClr val="333333"/>
    <a:srgbClr val="FF0066"/>
    <a:srgbClr val="33CCCC"/>
    <a:srgbClr val="E53418"/>
    <a:srgbClr val="B5CA82"/>
    <a:srgbClr val="91AC6B"/>
    <a:srgbClr val="41BEFF"/>
    <a:srgbClr val="CA2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3" autoAdjust="0"/>
    <p:restoredTop sz="96429" autoAdjust="0"/>
  </p:normalViewPr>
  <p:slideViewPr>
    <p:cSldViewPr snapToGrid="0">
      <p:cViewPr>
        <p:scale>
          <a:sx n="100" d="100"/>
          <a:sy n="100" d="100"/>
        </p:scale>
        <p:origin x="846" y="324"/>
      </p:cViewPr>
      <p:guideLst>
        <p:guide orient="horz" pos="1162"/>
        <p:guide orient="horz" pos="1684"/>
        <p:guide orient="horz" pos="3521"/>
        <p:guide pos="5449"/>
        <p:guide pos="317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Trainings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KL-0</c:v>
                </c:pt>
                <c:pt idx="1">
                  <c:v>KL-1</c:v>
                </c:pt>
                <c:pt idx="2">
                  <c:v>KL-2</c:v>
                </c:pt>
                <c:pt idx="3">
                  <c:v>KL-3</c:v>
                </c:pt>
                <c:pt idx="4">
                  <c:v>Kl-4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8960</c:v>
                </c:pt>
                <c:pt idx="1">
                  <c:v>3529</c:v>
                </c:pt>
                <c:pt idx="2">
                  <c:v>1617</c:v>
                </c:pt>
                <c:pt idx="3">
                  <c:v>1180</c:v>
                </c:pt>
                <c:pt idx="4">
                  <c:v>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72-42B0-A7F0-E46A2915CFF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Validation Data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KL-0</c:v>
                </c:pt>
                <c:pt idx="1">
                  <c:v>KL-1</c:v>
                </c:pt>
                <c:pt idx="2">
                  <c:v>KL-2</c:v>
                </c:pt>
                <c:pt idx="3">
                  <c:v>KL-3</c:v>
                </c:pt>
                <c:pt idx="4">
                  <c:v>Kl-4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826</c:v>
                </c:pt>
                <c:pt idx="1">
                  <c:v>328</c:v>
                </c:pt>
                <c:pt idx="2">
                  <c:v>153</c:v>
                </c:pt>
                <c:pt idx="3">
                  <c:v>106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72-42B0-A7F0-E46A2915CF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3594688"/>
        <c:axId val="703595104"/>
      </c:barChart>
      <c:catAx>
        <c:axId val="70359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595104"/>
        <c:crosses val="autoZero"/>
        <c:auto val="1"/>
        <c:lblAlgn val="ctr"/>
        <c:lblOffset val="100"/>
        <c:noMultiLvlLbl val="0"/>
      </c:catAx>
      <c:valAx>
        <c:axId val="703595104"/>
        <c:scaling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59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16:02:39.613" idx="1">
    <p:pos x="10" y="10"/>
    <p:text>Kaiming He</p:text>
    <p:extLst>
      <p:ext uri="{C676402C-5697-4E1C-873F-D02D1690AC5C}">
        <p15:threadingInfo xmlns:p15="http://schemas.microsoft.com/office/powerpoint/2012/main" timeZoneBias="-60"/>
      </p:ext>
    </p:extLst>
  </p:cm>
  <p:cm authorId="1" dt="2020-01-24T16:02:53.369" idx="2">
    <p:pos x="10" y="101"/>
    <p:text>Alex Krizhevsky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20-01-24T16:03:05.524" idx="3">
    <p:pos x="10" y="192"/>
    <p:text>Yann LeCun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20-01-24T16:03:41.500" idx="4">
    <p:pos x="10" y="283"/>
    <p:text>Goeffrey Hinton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/>
      <dgm:t>
        <a:bodyPr/>
        <a:lstStyle/>
        <a:p>
          <a:r>
            <a:rPr lang="de-DE" dirty="0"/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/>
      <dgm:t>
        <a:bodyPr/>
        <a:lstStyle/>
        <a:p>
          <a:r>
            <a:rPr lang="de-DE" dirty="0"/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ResNet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LeNet</a:t>
          </a:r>
          <a:r>
            <a:rPr lang="de-DE" sz="1000" kern="1200" dirty="0">
              <a:solidFill>
                <a:srgbClr val="C00000"/>
              </a:solidFill>
            </a:rPr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AlexNet</a:t>
          </a:r>
          <a:r>
            <a:rPr lang="de-DE" sz="1000" kern="1200" dirty="0">
              <a:solidFill>
                <a:srgbClr val="C00000"/>
              </a:solidFill>
            </a:rPr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ResNet</a:t>
          </a:r>
          <a:r>
            <a:rPr lang="de-DE" sz="1000" kern="1200" dirty="0">
              <a:solidFill>
                <a:srgbClr val="C00000"/>
              </a:solidFill>
            </a:rPr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ResNet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3296" y="184372"/>
            <a:ext cx="3346920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52195" y="184372"/>
            <a:ext cx="2113844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17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68881EDE-3DA0-462B-BBED-BC29A34D205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0310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17" y="0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34" y="4714399"/>
            <a:ext cx="4982633" cy="446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17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29F936BC-64E0-4739-8677-77CC437BC27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2229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F936BC-64E0-4739-8677-77CC437BC27B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</a:t>
            </a:r>
            <a:r>
              <a:rPr lang="de-DE" baseline="0" dirty="0"/>
              <a:t> erst auf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F936BC-64E0-4739-8677-77CC437BC27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07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AF8B60-950B-42E1-85E9-36F3AE3458E1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32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>
                <a:solidFill>
                  <a:schemeClr val="bg2"/>
                </a:solidFill>
                <a:latin typeface="Arial" pitchFamily="34" charset="0"/>
              </a:rPr>
              <a:t>Technische Universität München</a:t>
            </a:r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8000" y="1828800"/>
            <a:ext cx="8128000" cy="1295400"/>
          </a:xfrm>
        </p:spPr>
        <p:txBody>
          <a:bodyPr/>
          <a:lstStyle>
            <a:lvl1pPr algn="ctr">
              <a:defRPr sz="3200" b="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pPr>
              <a:defRPr/>
            </a:pPr>
            <a:fld id="{0B4565FD-04FE-4DEA-AE50-286EC4F93A6B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2B8F89CB-16F0-4943-8A85-3F28A194BD47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8000" y="876301"/>
            <a:ext cx="8128000" cy="34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>
                <a:latin typeface="+mn-lt"/>
              </a:defRPr>
            </a:lvl1pPr>
          </a:lstStyle>
          <a:p>
            <a:pPr lvl="0"/>
            <a:r>
              <a:rPr lang="de-DE" dirty="0"/>
              <a:t>Abschnitt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C55C8-3969-4AFB-A696-4560A43E69F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2417A-160E-4601-B675-D12C1C7CAE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8000" y="2099733"/>
            <a:ext cx="3938628" cy="460904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8000" y="2560636"/>
            <a:ext cx="3938628" cy="35570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95825" y="2099733"/>
            <a:ext cx="3940175" cy="460904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95825" y="2560636"/>
            <a:ext cx="3940175" cy="35570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76501-FCA4-4AF4-8AC8-8F8CF8F73C6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1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8000" y="876301"/>
            <a:ext cx="8128000" cy="34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/>
            </a:lvl1pPr>
          </a:lstStyle>
          <a:p>
            <a:pPr lvl="0"/>
            <a:r>
              <a:rPr lang="de-DE" dirty="0"/>
              <a:t>Abschnitt</a:t>
            </a:r>
            <a:endParaRPr lang="en-US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508000" y="1225552"/>
            <a:ext cx="8128000" cy="806448"/>
          </a:xfrm>
        </p:spPr>
        <p:txBody>
          <a:bodyPr/>
          <a:lstStyle>
            <a:lvl1pPr marL="0" indent="0">
              <a:buNone/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4569B-E2BA-4202-A2DF-AEB74E94D74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38138-A763-4624-A864-FCEA87989C4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66336-DAD8-4C33-B5A3-73F55FA5AE5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E6163-9D26-4E31-B91A-366FC0A7C73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4"/>
            <a:endParaRPr lang="de-DE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pPr>
              <a:defRPr/>
            </a:pPr>
            <a:fld id="{0B4565FD-04FE-4DEA-AE50-286EC4F93A6B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sp>
        <p:nvSpPr>
          <p:cNvPr id="1042" name="Text Box 18"/>
          <p:cNvSpPr txBox="1">
            <a:spLocks noChangeArrowheads="1"/>
          </p:cNvSpPr>
          <p:nvPr/>
        </p:nvSpPr>
        <p:spPr bwMode="auto">
          <a:xfrm>
            <a:off x="6196619" y="479425"/>
            <a:ext cx="18742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>
                <a:solidFill>
                  <a:schemeClr val="bg2"/>
                </a:solidFill>
                <a:latin typeface="+mn-lt"/>
              </a:rPr>
              <a:t>Technische Universität München</a:t>
            </a:r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pic>
        <p:nvPicPr>
          <p:cNvPr id="1035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diagramColors" Target="../diagrams/colors4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diagramQuickStyle" Target="../diagrams/quickStyle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diagramLayout" Target="../diagrams/layout4.xml"/><Relationship Id="rId5" Type="http://schemas.openxmlformats.org/officeDocument/2006/relationships/image" Target="../media/image12.png"/><Relationship Id="rId10" Type="http://schemas.openxmlformats.org/officeDocument/2006/relationships/diagramData" Target="../diagrams/data4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diagramQuickStyle" Target="../diagrams/quickStyle5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diagramLayout" Target="../diagrams/layout5.xml"/><Relationship Id="rId2" Type="http://schemas.openxmlformats.org/officeDocument/2006/relationships/image" Target="../media/image9.png"/><Relationship Id="rId16" Type="http://schemas.openxmlformats.org/officeDocument/2006/relationships/diagramData" Target="../diagrams/data5.xml"/><Relationship Id="rId20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diagramColors" Target="../diagrams/colors5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microsoft.com/office/2007/relationships/diagramDrawing" Target="../diagrams/drawing7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diagramColors" Target="../diagrams/colors7.xml"/><Relationship Id="rId2" Type="http://schemas.openxmlformats.org/officeDocument/2006/relationships/image" Target="../media/image25.png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diagramLayout" Target="../diagrams/layout7.xml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diagramLayout" Target="../diagrams/layout8.xml"/><Relationship Id="rId3" Type="http://schemas.openxmlformats.org/officeDocument/2006/relationships/image" Target="../media/image10.png"/><Relationship Id="rId21" Type="http://schemas.microsoft.com/office/2007/relationships/diagramDrawing" Target="../diagrams/drawing8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diagramData" Target="../diagrams/data8.xml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diagramColors" Target="../diagrams/colors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7.png"/><Relationship Id="rId19" Type="http://schemas.openxmlformats.org/officeDocument/2006/relationships/diagramQuickStyle" Target="../diagrams/quickStyle8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.png"/><Relationship Id="rId18" Type="http://schemas.openxmlformats.org/officeDocument/2006/relationships/image" Target="../media/image44.png"/><Relationship Id="rId3" Type="http://schemas.openxmlformats.org/officeDocument/2006/relationships/image" Target="../media/image10.png"/><Relationship Id="rId21" Type="http://schemas.openxmlformats.org/officeDocument/2006/relationships/diagramLayout" Target="../diagrams/layout9.xml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image" Target="../media/image43.png"/><Relationship Id="rId2" Type="http://schemas.openxmlformats.org/officeDocument/2006/relationships/image" Target="../media/image9.png"/><Relationship Id="rId16" Type="http://schemas.openxmlformats.org/officeDocument/2006/relationships/image" Target="../media/image42.png"/><Relationship Id="rId20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0.png"/><Relationship Id="rId24" Type="http://schemas.microsoft.com/office/2007/relationships/diagramDrawing" Target="../diagrams/drawing9.xml"/><Relationship Id="rId5" Type="http://schemas.openxmlformats.org/officeDocument/2006/relationships/image" Target="../media/image12.png"/><Relationship Id="rId15" Type="http://schemas.openxmlformats.org/officeDocument/2006/relationships/image" Target="../media/image41.png"/><Relationship Id="rId23" Type="http://schemas.openxmlformats.org/officeDocument/2006/relationships/diagramColors" Target="../diagrams/colors9.xml"/><Relationship Id="rId10" Type="http://schemas.openxmlformats.org/officeDocument/2006/relationships/image" Target="../media/image39.png"/><Relationship Id="rId19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Relationship Id="rId14" Type="http://schemas.openxmlformats.org/officeDocument/2006/relationships/image" Target="../media/image20.png"/><Relationship Id="rId22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48.png"/><Relationship Id="rId7" Type="http://schemas.openxmlformats.org/officeDocument/2006/relationships/diagramQuickStyle" Target="../diagrams/quickStyle13.xml"/><Relationship Id="rId2" Type="http://schemas.openxmlformats.org/officeDocument/2006/relationships/hyperlink" Target="https://d2l.ai/chapter_convolutional-neural-networks/len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49.svg"/><Relationship Id="rId9" Type="http://schemas.microsoft.com/office/2007/relationships/diagramDrawing" Target="../diagrams/drawin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hyperlink" Target="https://towardsdatascience.com/intuitively-understanding-convolutions-for-deep-learning-1f6f42faee1" TargetMode="External"/><Relationship Id="rId7" Type="http://schemas.openxmlformats.org/officeDocument/2006/relationships/diagramColors" Target="../diagrams/colors14.xml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hyperlink" Target="https://towardsdatascience.com/intuitively-understanding-convolutions-for-deep-learning-1f6f42faee1" TargetMode="External"/><Relationship Id="rId7" Type="http://schemas.openxmlformats.org/officeDocument/2006/relationships/diagramColors" Target="../diagrams/colors15.xml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2.gif"/><Relationship Id="rId7" Type="http://schemas.openxmlformats.org/officeDocument/2006/relationships/diagramColors" Target="../diagrams/colors16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17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54.gif"/><Relationship Id="rId7" Type="http://schemas.openxmlformats.org/officeDocument/2006/relationships/diagramQuickStyle" Target="../diagrams/quickStyle18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55.gif"/><Relationship Id="rId9" Type="http://schemas.microsoft.com/office/2007/relationships/diagramDrawing" Target="../diagrams/drawing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48.png"/><Relationship Id="rId7" Type="http://schemas.openxmlformats.org/officeDocument/2006/relationships/diagramQuickStyle" Target="../diagrams/quickStyle19.xml"/><Relationship Id="rId2" Type="http://schemas.openxmlformats.org/officeDocument/2006/relationships/hyperlink" Target="https://d2l.ai/chapter_convolutional-neural-networks/len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49.svg"/><Relationship Id="rId9" Type="http://schemas.microsoft.com/office/2007/relationships/diagramDrawing" Target="../diagrams/drawing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21.xml"/><Relationship Id="rId7" Type="http://schemas.openxmlformats.org/officeDocument/2006/relationships/hyperlink" Target="https://subscription.packtpub.com/book/big_data_and_business_intelligence/9781789345377/1/ch01lvl1sec14/comparing-underfitting-and-overfitting" TargetMode="Externa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10" Type="http://schemas.openxmlformats.org/officeDocument/2006/relationships/image" Target="../media/image58.gif"/><Relationship Id="rId4" Type="http://schemas.openxmlformats.org/officeDocument/2006/relationships/diagramQuickStyle" Target="../diagrams/quickStyle21.xml"/><Relationship Id="rId9" Type="http://schemas.openxmlformats.org/officeDocument/2006/relationships/image" Target="../media/image5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59.gif"/><Relationship Id="rId7" Type="http://schemas.openxmlformats.org/officeDocument/2006/relationships/diagramLayout" Target="../diagrams/layout22.xml"/><Relationship Id="rId2" Type="http://schemas.openxmlformats.org/officeDocument/2006/relationships/hyperlink" Target="https://towardsdatascience.com/preventing-deep-neural-network-from-overfitting-953458db800a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2.xml"/><Relationship Id="rId5" Type="http://schemas.openxmlformats.org/officeDocument/2006/relationships/image" Target="../media/image61.PNG"/><Relationship Id="rId10" Type="http://schemas.microsoft.com/office/2007/relationships/diagramDrawing" Target="../diagrams/drawing22.xml"/><Relationship Id="rId4" Type="http://schemas.openxmlformats.org/officeDocument/2006/relationships/image" Target="../media/image60.PNG"/><Relationship Id="rId9" Type="http://schemas.openxmlformats.org/officeDocument/2006/relationships/diagramColors" Target="../diagrams/colors2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23.xml"/><Relationship Id="rId2" Type="http://schemas.openxmlformats.org/officeDocument/2006/relationships/hyperlink" Target="https://neurohive.io/en/popular-networks/alexnet-imagenet-classification-with-deep-convolutional-neural-netwo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24.xml"/><Relationship Id="rId2" Type="http://schemas.openxmlformats.org/officeDocument/2006/relationships/hyperlink" Target="https://paperswithcode.com/sota/image-classification-on-image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02.03167" TargetMode="External"/><Relationship Id="rId3" Type="http://schemas.openxmlformats.org/officeDocument/2006/relationships/diagramLayout" Target="../diagrams/layout27.xml"/><Relationship Id="rId7" Type="http://schemas.openxmlformats.org/officeDocument/2006/relationships/image" Target="../media/image65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02.03167" TargetMode="Externa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29.xml"/><Relationship Id="rId2" Type="http://schemas.openxmlformats.org/officeDocument/2006/relationships/hyperlink" Target="https://arxiv.org/abs/1502.03167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69.png"/><Relationship Id="rId7" Type="http://schemas.openxmlformats.org/officeDocument/2006/relationships/diagramColors" Target="../diagrams/colors30.xml"/><Relationship Id="rId2" Type="http://schemas.openxmlformats.org/officeDocument/2006/relationships/hyperlink" Target="https://arxiv.org/abs/1502.03167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mendeley.com/datasets/56rmx5bjcr/1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mendeley.com/datasets/56rmx5bjcr/1" TargetMode="External"/><Relationship Id="rId3" Type="http://schemas.openxmlformats.org/officeDocument/2006/relationships/image" Target="../media/image71.jpeg"/><Relationship Id="rId7" Type="http://schemas.openxmlformats.org/officeDocument/2006/relationships/chart" Target="../charts/chart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bit.ly/KneeDiagnosi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i2r.net/news/niams-funds-deep-learning-research-progression-knee-osteoarthritis-nyu-school-medicin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cup-us.ahrq.gov/reports/statbriefs/sb186-Operating-Room-Procedures-United-States-2012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508000" y="1052736"/>
            <a:ext cx="8128000" cy="2071464"/>
          </a:xfrm>
        </p:spPr>
        <p:txBody>
          <a:bodyPr/>
          <a:lstStyle/>
          <a:p>
            <a:r>
              <a:rPr lang="de-DE" dirty="0">
                <a:solidFill>
                  <a:srgbClr val="333333"/>
                </a:solidFill>
                <a:latin typeface="+mj-lt"/>
              </a:rPr>
              <a:t>Auslegung, Herstellung und Prüfung medizinischer Implantate</a:t>
            </a:r>
            <a:endParaRPr lang="de-DE" dirty="0">
              <a:latin typeface="+mj-lt"/>
            </a:endParaRPr>
          </a:p>
        </p:txBody>
      </p:sp>
      <p:sp>
        <p:nvSpPr>
          <p:cNvPr id="1331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403648" y="3212976"/>
            <a:ext cx="6400800" cy="2279104"/>
          </a:xfrm>
        </p:spPr>
        <p:txBody>
          <a:bodyPr/>
          <a:lstStyle/>
          <a:p>
            <a:endParaRPr lang="en-US" i="1" dirty="0">
              <a:solidFill>
                <a:srgbClr val="333333"/>
              </a:solidFill>
              <a:latin typeface="+mj-lt"/>
            </a:endParaRPr>
          </a:p>
          <a:p>
            <a:r>
              <a:rPr lang="en-US" i="1" dirty="0">
                <a:solidFill>
                  <a:srgbClr val="333333"/>
                </a:solidFill>
                <a:latin typeface="+mj-lt"/>
              </a:rPr>
              <a:t>12 Data Science (</a:t>
            </a:r>
            <a:r>
              <a:rPr lang="en-US" i="1" dirty="0" err="1">
                <a:solidFill>
                  <a:srgbClr val="333333"/>
                </a:solidFill>
                <a:latin typeface="+mj-lt"/>
              </a:rPr>
              <a:t>Bsp</a:t>
            </a:r>
            <a:r>
              <a:rPr lang="en-US" i="1" dirty="0">
                <a:solidFill>
                  <a:srgbClr val="333333"/>
                </a:solidFill>
                <a:latin typeface="+mj-lt"/>
              </a:rPr>
              <a:t>. </a:t>
            </a:r>
            <a:r>
              <a:rPr lang="en-US" i="1" dirty="0" err="1">
                <a:solidFill>
                  <a:srgbClr val="333333"/>
                </a:solidFill>
                <a:latin typeface="+mj-lt"/>
              </a:rPr>
              <a:t>Kniearthrose</a:t>
            </a:r>
            <a:r>
              <a:rPr lang="en-US" i="1" dirty="0">
                <a:solidFill>
                  <a:srgbClr val="333333"/>
                </a:solidFill>
                <a:latin typeface="+mj-lt"/>
              </a:rPr>
              <a:t>)</a:t>
            </a:r>
          </a:p>
          <a:p>
            <a:endParaRPr lang="en-US" i="1" dirty="0">
              <a:solidFill>
                <a:srgbClr val="333333"/>
              </a:solidFill>
              <a:latin typeface="+mj-lt"/>
            </a:endParaRPr>
          </a:p>
          <a:p>
            <a:pPr>
              <a:defRPr/>
            </a:pPr>
            <a:r>
              <a:rPr lang="de-DE" sz="1600" dirty="0" err="1">
                <a:solidFill>
                  <a:srgbClr val="333333"/>
                </a:solidFill>
                <a:latin typeface="+mj-lt"/>
              </a:rPr>
              <a:t>M.Sc</a:t>
            </a:r>
            <a:r>
              <a:rPr lang="de-DE" sz="1600" dirty="0">
                <a:solidFill>
                  <a:srgbClr val="333333"/>
                </a:solidFill>
                <a:latin typeface="+mj-lt"/>
              </a:rPr>
              <a:t>. Nikolas Wilhelm, Prof. Dr. med. R. Burgkart</a:t>
            </a:r>
          </a:p>
          <a:p>
            <a:pPr>
              <a:defRPr/>
            </a:pPr>
            <a:r>
              <a:rPr lang="de-DE" sz="1600" dirty="0">
                <a:solidFill>
                  <a:srgbClr val="333333"/>
                </a:solidFill>
                <a:latin typeface="+mj-lt"/>
              </a:rPr>
              <a:t>Lehrstuhl für Orthopädie und Sportorthopädie</a:t>
            </a:r>
          </a:p>
          <a:p>
            <a:pPr>
              <a:defRPr/>
            </a:pPr>
            <a:endParaRPr lang="de-DE" sz="1600" dirty="0">
              <a:solidFill>
                <a:srgbClr val="333333"/>
              </a:solidFill>
              <a:latin typeface="+mj-lt"/>
            </a:endParaRPr>
          </a:p>
          <a:p>
            <a:pPr>
              <a:defRPr/>
            </a:pPr>
            <a:r>
              <a:rPr lang="de-DE" sz="1600" dirty="0">
                <a:solidFill>
                  <a:srgbClr val="333333"/>
                </a:solidFill>
                <a:latin typeface="+mj-lt"/>
              </a:rPr>
              <a:t>WS 2019/2020</a:t>
            </a:r>
          </a:p>
          <a:p>
            <a:pPr>
              <a:defRPr/>
            </a:pPr>
            <a:endParaRPr lang="de-DE" sz="1600" dirty="0">
              <a:solidFill>
                <a:srgbClr val="333333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" name="Inhaltsplatzhalter 5">
            <a:extLst>
              <a:ext uri="{FF2B5EF4-FFF2-40B4-BE49-F238E27FC236}">
                <a16:creationId xmlns:a16="http://schemas.microsoft.com/office/drawing/2014/main" id="{B56F5023-1B32-4AD7-A4E1-67D72610BC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35392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050C01EF-828A-4615-893F-F73EE05BEBDA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050C01EF-828A-4615-893F-F73EE05BE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D37585B-A900-47E6-9707-70C4AA37F361}"/>
                  </a:ext>
                </a:extLst>
              </p:cNvPr>
              <p:cNvSpPr/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D37585B-A900-47E6-9707-70C4AA37F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9502A225-68A2-49BC-95C4-EAC1B7188B9C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9502A225-68A2-49BC-95C4-EAC1B7188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5DC71C6-57B4-46AC-8EDE-8ED9629B6A39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5DC71C6-57B4-46AC-8EDE-8ED9629B6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7EB896AD-954C-4CE5-94BD-9EE0890ECCDF}"/>
                  </a:ext>
                </a:extLst>
              </p:cNvPr>
              <p:cNvSpPr/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7EB896AD-954C-4CE5-94BD-9EE0890EC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FF440570-CCA8-485A-8E8E-BF49D6AAD0BB}"/>
                  </a:ext>
                </a:extLst>
              </p:cNvPr>
              <p:cNvSpPr/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FF440570-CCA8-485A-8E8E-BF49D6AAD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  <a:blipFill>
                <a:blip r:embed="rId1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Inhaltsplatzhalter 5">
            <a:extLst>
              <a:ext uri="{FF2B5EF4-FFF2-40B4-BE49-F238E27FC236}">
                <a16:creationId xmlns:a16="http://schemas.microsoft.com/office/drawing/2014/main" id="{C17D3C88-34FF-4044-80E3-2F63B3C900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44148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Einfachste Error Funktion: Mean </a:t>
                </a:r>
                <a:r>
                  <a:rPr lang="de-DE" dirty="0" err="1"/>
                  <a:t>Squared</a:t>
                </a:r>
                <a:r>
                  <a:rPr lang="de-DE" dirty="0"/>
                  <a:t> Error (MSE):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Wir wollen unsere Gewichte verbessern -&gt; Fehler nach Gewichten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 ableiten: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 ???</m:t>
                    </m:r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Lösung: Kettenregel!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8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AD172B1-78C6-4CBF-A9B6-05820401D9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6159F2-EF0B-4644-9B80-C041A7A57261}"/>
                  </a:ext>
                </a:extLst>
              </p:cNvPr>
              <p:cNvSpPr txBox="1"/>
              <p:nvPr/>
            </p:nvSpPr>
            <p:spPr>
              <a:xfrm>
                <a:off x="3019425" y="5360064"/>
                <a:ext cx="3105149" cy="74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6159F2-EF0B-4644-9B80-C041A7A57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425" y="5360064"/>
                <a:ext cx="3105149" cy="7496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Inhaltsplatzhalter 5">
            <a:extLst>
              <a:ext uri="{FF2B5EF4-FFF2-40B4-BE49-F238E27FC236}">
                <a16:creationId xmlns:a16="http://schemas.microsoft.com/office/drawing/2014/main" id="{E5121B84-21DD-4A59-ABD3-E097C4409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735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304D1DC-9A2F-4A04-A024-2C89F7C396C4}"/>
              </a:ext>
            </a:extLst>
          </p:cNvPr>
          <p:cNvSpPr/>
          <p:nvPr/>
        </p:nvSpPr>
        <p:spPr bwMode="auto">
          <a:xfrm>
            <a:off x="2673138" y="401455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D4FA69E-8146-4482-9E70-BFDA3B1C7200}"/>
              </a:ext>
            </a:extLst>
          </p:cNvPr>
          <p:cNvSpPr/>
          <p:nvPr/>
        </p:nvSpPr>
        <p:spPr bwMode="auto">
          <a:xfrm>
            <a:off x="503238" y="3150128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B158EF9-A25C-42E9-921A-CDA33B461318}"/>
              </a:ext>
            </a:extLst>
          </p:cNvPr>
          <p:cNvSpPr/>
          <p:nvPr/>
        </p:nvSpPr>
        <p:spPr bwMode="auto">
          <a:xfrm>
            <a:off x="500063" y="505406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CA68C1A-EAF2-4A16-B125-EB8C0527FF8B}"/>
              </a:ext>
            </a:extLst>
          </p:cNvPr>
          <p:cNvSpPr txBox="1"/>
          <p:nvPr/>
        </p:nvSpPr>
        <p:spPr>
          <a:xfrm>
            <a:off x="782344" y="337261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84E4466-7203-4AD0-A0C1-584C05D30148}"/>
              </a:ext>
            </a:extLst>
          </p:cNvPr>
          <p:cNvSpPr txBox="1"/>
          <p:nvPr/>
        </p:nvSpPr>
        <p:spPr>
          <a:xfrm>
            <a:off x="782344" y="527521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3543077-023E-41E9-9A9B-D5808BDBABAE}"/>
              </a:ext>
            </a:extLst>
          </p:cNvPr>
          <p:cNvCxnSpPr>
            <a:cxnSpLocks/>
            <a:stCxn id="43" idx="6"/>
            <a:endCxn id="40" idx="2"/>
          </p:cNvCxnSpPr>
          <p:nvPr/>
        </p:nvCxnSpPr>
        <p:spPr bwMode="auto">
          <a:xfrm>
            <a:off x="1417638" y="3607328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685CE4C-305C-447B-B0D8-67EB30BFC9F4}"/>
              </a:ext>
            </a:extLst>
          </p:cNvPr>
          <p:cNvCxnSpPr>
            <a:cxnSpLocks/>
            <a:stCxn id="51" idx="6"/>
            <a:endCxn id="40" idx="2"/>
          </p:cNvCxnSpPr>
          <p:nvPr/>
        </p:nvCxnSpPr>
        <p:spPr bwMode="auto">
          <a:xfrm flipV="1">
            <a:off x="1414463" y="4471751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2FD49FF9-8692-4D5B-9677-640D50BC2868}"/>
              </a:ext>
            </a:extLst>
          </p:cNvPr>
          <p:cNvSpPr txBox="1"/>
          <p:nvPr/>
        </p:nvSpPr>
        <p:spPr>
          <a:xfrm>
            <a:off x="2949069" y="42409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FD49E19-E55B-40CF-89FE-046163220616}"/>
              </a:ext>
            </a:extLst>
          </p:cNvPr>
          <p:cNvSpPr/>
          <p:nvPr/>
        </p:nvSpPr>
        <p:spPr bwMode="auto">
          <a:xfrm>
            <a:off x="2673138" y="2099733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FD7D771-C138-4739-B987-D41B8505F78F}"/>
              </a:ext>
            </a:extLst>
          </p:cNvPr>
          <p:cNvSpPr txBox="1"/>
          <p:nvPr/>
        </p:nvSpPr>
        <p:spPr>
          <a:xfrm>
            <a:off x="2866483" y="2326100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99238C9-DA71-4B21-BED7-64F8EF65F653}"/>
              </a:ext>
            </a:extLst>
          </p:cNvPr>
          <p:cNvSpPr txBox="1"/>
          <p:nvPr/>
        </p:nvSpPr>
        <p:spPr>
          <a:xfrm>
            <a:off x="1224293" y="2326100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CA4DD022-8981-4C93-A053-533166DDEF1A}"/>
              </a:ext>
            </a:extLst>
          </p:cNvPr>
          <p:cNvCxnSpPr>
            <a:stCxn id="62" idx="4"/>
          </p:cNvCxnSpPr>
          <p:nvPr/>
        </p:nvCxnSpPr>
        <p:spPr bwMode="auto">
          <a:xfrm>
            <a:off x="3130338" y="3014133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B2A63C3-0B1C-414E-B1D7-F33209854FDE}"/>
                  </a:ext>
                </a:extLst>
              </p:cNvPr>
              <p:cNvSpPr txBox="1"/>
              <p:nvPr/>
            </p:nvSpPr>
            <p:spPr>
              <a:xfrm>
                <a:off x="4608513" y="2108081"/>
                <a:ext cx="2452555" cy="58112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Ansatz: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B2A63C3-0B1C-414E-B1D7-F33209854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13" y="2108081"/>
                <a:ext cx="2452555" cy="581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DD2A5548-99FF-4EEB-A2A2-04A131A37527}"/>
                  </a:ext>
                </a:extLst>
              </p:cNvPr>
              <p:cNvSpPr/>
              <p:nvPr/>
            </p:nvSpPr>
            <p:spPr>
              <a:xfrm>
                <a:off x="6298997" y="3110372"/>
                <a:ext cx="2640082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10−6</m:t>
                          </m:r>
                        </m:e>
                      </m:d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DD2A5548-99FF-4EEB-A2A2-04A131A37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997" y="3110372"/>
                <a:ext cx="2640082" cy="730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7E7DD388-6F71-4D8A-A5C5-0797EC95561A}"/>
                  </a:ext>
                </a:extLst>
              </p:cNvPr>
              <p:cNvSpPr/>
              <p:nvPr/>
            </p:nvSpPr>
            <p:spPr>
              <a:xfrm>
                <a:off x="5455209" y="4933922"/>
                <a:ext cx="1135439" cy="730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de-DE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7E7DD388-6F71-4D8A-A5C5-0797EC955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09" y="4933922"/>
                <a:ext cx="1135439" cy="730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96D76907-86C9-4179-8EAA-AD933BA35F92}"/>
                  </a:ext>
                </a:extLst>
              </p:cNvPr>
              <p:cNvSpPr/>
              <p:nvPr/>
            </p:nvSpPr>
            <p:spPr>
              <a:xfrm>
                <a:off x="3152929" y="3275353"/>
                <a:ext cx="23530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96D76907-86C9-4179-8EAA-AD933BA35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929" y="3275353"/>
                <a:ext cx="2353080" cy="400110"/>
              </a:xfrm>
              <a:prstGeom prst="rect">
                <a:avLst/>
              </a:prstGeom>
              <a:blipFill>
                <a:blip r:embed="rId5"/>
                <a:stretch>
                  <a:fillRect t="-3030" r="-2073" b="-1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15562AF-B6ED-43E2-80DB-57BBDB5BFD2A}"/>
                  </a:ext>
                </a:extLst>
              </p:cNvPr>
              <p:cNvSpPr/>
              <p:nvPr/>
            </p:nvSpPr>
            <p:spPr>
              <a:xfrm>
                <a:off x="3079538" y="5101657"/>
                <a:ext cx="19097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15562AF-B6ED-43E2-80DB-57BBDB5BF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538" y="5101657"/>
                <a:ext cx="1909754" cy="400110"/>
              </a:xfrm>
              <a:prstGeom prst="rect">
                <a:avLst/>
              </a:prstGeom>
              <a:blipFill>
                <a:blip r:embed="rId6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217D01B-BF81-4CDE-B32E-A3FDC90ACA6F}"/>
                  </a:ext>
                </a:extLst>
              </p:cNvPr>
              <p:cNvSpPr/>
              <p:nvPr/>
            </p:nvSpPr>
            <p:spPr>
              <a:xfrm>
                <a:off x="32511" y="3434169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217D01B-BF81-4CDE-B32E-A3FDC90AC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" y="3434169"/>
                <a:ext cx="511550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754E855-6C39-44AC-83FA-722074133708}"/>
                  </a:ext>
                </a:extLst>
              </p:cNvPr>
              <p:cNvSpPr/>
              <p:nvPr/>
            </p:nvSpPr>
            <p:spPr>
              <a:xfrm>
                <a:off x="26547" y="5355870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754E855-6C39-44AC-83FA-722074133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" y="5355870"/>
                <a:ext cx="517514" cy="40011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8D555A4-6166-453C-89D3-42C8F9467D9D}"/>
                  </a:ext>
                </a:extLst>
              </p:cNvPr>
              <p:cNvSpPr/>
              <p:nvPr/>
            </p:nvSpPr>
            <p:spPr>
              <a:xfrm>
                <a:off x="1588265" y="3443937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8D555A4-6166-453C-89D3-42C8F9467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65" y="3443937"/>
                <a:ext cx="987578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6BE0F59F-871F-4869-B737-0B0D7CBD6ACB}"/>
                  </a:ext>
                </a:extLst>
              </p:cNvPr>
              <p:cNvSpPr/>
              <p:nvPr/>
            </p:nvSpPr>
            <p:spPr>
              <a:xfrm>
                <a:off x="1559143" y="518947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6BE0F59F-871F-4869-B737-0B0D7CBD6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143" y="5189478"/>
                <a:ext cx="987578" cy="400110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6756543-7BD6-4F42-9C11-415165E3BDD8}"/>
              </a:ext>
            </a:extLst>
          </p:cNvPr>
          <p:cNvCxnSpPr>
            <a:stCxn id="62" idx="4"/>
            <a:endCxn id="40" idx="0"/>
          </p:cNvCxnSpPr>
          <p:nvPr/>
        </p:nvCxnSpPr>
        <p:spPr bwMode="auto">
          <a:xfrm>
            <a:off x="3130338" y="3014133"/>
            <a:ext cx="0" cy="10004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BF6B88E5-1354-4DE0-9DE5-8DD43D580387}"/>
              </a:ext>
            </a:extLst>
          </p:cNvPr>
          <p:cNvCxnSpPr>
            <a:cxnSpLocks/>
            <a:stCxn id="40" idx="2"/>
            <a:endCxn id="72" idx="3"/>
          </p:cNvCxnSpPr>
          <p:nvPr/>
        </p:nvCxnSpPr>
        <p:spPr bwMode="auto">
          <a:xfrm flipH="1">
            <a:off x="2546721" y="4471751"/>
            <a:ext cx="126417" cy="91778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71C54CAC-145F-4536-AE96-0FE20177DB29}"/>
                  </a:ext>
                </a:extLst>
              </p:cNvPr>
              <p:cNvSpPr txBox="1"/>
              <p:nvPr/>
            </p:nvSpPr>
            <p:spPr>
              <a:xfrm>
                <a:off x="4257675" y="5734790"/>
                <a:ext cx="4348031" cy="585097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Lösung: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6=48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71C54CAC-145F-4536-AE96-0FE20177D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5" y="5734790"/>
                <a:ext cx="4348031" cy="5850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4AE5602-3BC3-42F4-A8C4-E758FB83AAD4}"/>
                  </a:ext>
                </a:extLst>
              </p:cNvPr>
              <p:cNvSpPr/>
              <p:nvPr/>
            </p:nvSpPr>
            <p:spPr>
              <a:xfrm>
                <a:off x="3726724" y="4271695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4AE5602-3BC3-42F4-A8C4-E758FB83A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24" y="4271695"/>
                <a:ext cx="403828" cy="400110"/>
              </a:xfrm>
              <a:prstGeom prst="rect">
                <a:avLst/>
              </a:prstGeom>
              <a:blipFill>
                <a:blip r:embed="rId1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4A0326C-5C26-447E-9812-DD2BBA5D2CA0}"/>
                  </a:ext>
                </a:extLst>
              </p:cNvPr>
              <p:cNvSpPr/>
              <p:nvPr/>
            </p:nvSpPr>
            <p:spPr>
              <a:xfrm>
                <a:off x="3726724" y="2295855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4A0326C-5C26-447E-9812-DD2BBA5D2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24" y="2295855"/>
                <a:ext cx="403828" cy="400110"/>
              </a:xfrm>
              <a:prstGeom prst="rect">
                <a:avLst/>
              </a:prstGeom>
              <a:blipFill>
                <a:blip r:embed="rId1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9" name="Inhaltsplatzhalter 5">
            <a:extLst>
              <a:ext uri="{FF2B5EF4-FFF2-40B4-BE49-F238E27FC236}">
                <a16:creationId xmlns:a16="http://schemas.microsoft.com/office/drawing/2014/main" id="{7211E3C2-16FB-4DE7-9E18-D6A4F26714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28163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9" grpId="0"/>
      <p:bldP spid="70" grpId="0"/>
      <p:bldP spid="71" grpId="0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Inhaltsplatzhalter 68">
            <a:extLst>
              <a:ext uri="{FF2B5EF4-FFF2-40B4-BE49-F238E27FC236}">
                <a16:creationId xmlns:a16="http://schemas.microsoft.com/office/drawing/2014/main" id="{77B6D47A-0923-4026-9D84-604D0C93F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107" y="79686"/>
            <a:ext cx="2636535" cy="205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84759BD-F5F4-45E4-9B27-544EA0E9D40F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84759BD-F5F4-45E4-9B27-544EA0E9D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3BA6E19-18BB-4FE3-8832-77D285FCA663}"/>
                  </a:ext>
                </a:extLst>
              </p:cNvPr>
              <p:cNvSpPr/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3BA6E19-18BB-4FE3-8832-77D285FCA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1B77962-92D7-4AA4-AE75-735140D61D5D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1B77962-92D7-4AA4-AE75-735140D61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DC83B4B8-CF0D-4021-AA30-6674E30A6FBF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DC83B4B8-CF0D-4021-AA30-6674E30A6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A6448B75-0EF0-4A19-9BB0-0942CC684BA9}"/>
                  </a:ext>
                </a:extLst>
              </p:cNvPr>
              <p:cNvSpPr/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A6448B75-0EF0-4A19-9BB0-0942CC68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3F75D02-135E-45CA-AFE4-4CFA2524ECF6}"/>
                  </a:ext>
                </a:extLst>
              </p:cNvPr>
              <p:cNvSpPr/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3F75D02-135E-45CA-AFE4-4CFA2524E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ikationszeichen 2">
            <a:extLst>
              <a:ext uri="{FF2B5EF4-FFF2-40B4-BE49-F238E27FC236}">
                <a16:creationId xmlns:a16="http://schemas.microsoft.com/office/drawing/2014/main" id="{EA3AE2AE-76FD-4A9E-9FBE-F784B8049CC9}"/>
              </a:ext>
            </a:extLst>
          </p:cNvPr>
          <p:cNvSpPr/>
          <p:nvPr/>
        </p:nvSpPr>
        <p:spPr bwMode="auto">
          <a:xfrm>
            <a:off x="3105035" y="3246387"/>
            <a:ext cx="3378661" cy="1017939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71" name="Inhaltsplatzhalter 5">
            <a:extLst>
              <a:ext uri="{FF2B5EF4-FFF2-40B4-BE49-F238E27FC236}">
                <a16:creationId xmlns:a16="http://schemas.microsoft.com/office/drawing/2014/main" id="{ED027468-C0BB-40FA-BA11-5CE9D43301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8868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826FC2C1-3AA9-44F7-A04B-1738DDF4D76E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E047EE5-5040-441F-9982-5FEF68509CBD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46646E8A-5187-48A8-AECE-63D577FE9123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021ECA7D-CA36-4C31-9C8F-B37ACFFACB09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4EEA1B8B-9BB5-4D73-AF2E-605824DCFE8A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DF7EEDB2-9364-4AF1-AA3E-64074E0A208F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BD02F274-78B6-49CF-9B35-07A63C749FDD}"/>
              </a:ext>
            </a:extLst>
          </p:cNvPr>
          <p:cNvCxnSpPr>
            <a:cxnSpLocks/>
            <a:stCxn id="52" idx="6"/>
            <a:endCxn id="56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30060A9-5723-49E6-850C-188B950F6B66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E3D2A4B2-A570-468E-85EA-0031DA9C6AD9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319F99E-A0BE-4BE3-A9D3-2023DE74A2E5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1749025F-38F9-4DA5-BB9B-93534A459A1B}"/>
              </a:ext>
            </a:extLst>
          </p:cNvPr>
          <p:cNvCxnSpPr>
            <a:cxnSpLocks/>
            <a:stCxn id="56" idx="6"/>
            <a:endCxn id="80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6FC081B8-8692-497D-8515-6A05E1F5F8A6}"/>
              </a:ext>
            </a:extLst>
          </p:cNvPr>
          <p:cNvSpPr txBox="1"/>
          <p:nvPr/>
        </p:nvSpPr>
        <p:spPr>
          <a:xfrm>
            <a:off x="4400338" y="5216137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1016E082-005F-4A98-A62C-AE5778C1C732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B1C0EDB3-B1A2-4C7B-A477-605D579A3543}"/>
              </a:ext>
            </a:extLst>
          </p:cNvPr>
          <p:cNvCxnSpPr>
            <a:cxnSpLocks/>
            <a:stCxn id="80" idx="6"/>
            <a:endCxn id="57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3708E028-CFC2-4018-9D77-A4AFE8D77A1B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5D8B800A-CD79-4E74-9C80-F34275911251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B2094B7-52A9-44C6-A320-08842E5023BB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230DA452-2D59-4C36-90DC-2E25A922183B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94EF1038-0289-436C-B1C5-C545AAA12401}"/>
              </a:ext>
            </a:extLst>
          </p:cNvPr>
          <p:cNvCxnSpPr>
            <a:stCxn id="90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46E805C0-91F1-432C-A59B-8F51D4FAB769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46E805C0-91F1-432C-A59B-8F51D4FAB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EDF11C2B-3CF2-4310-A016-03DFF19094D2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EDF11C2B-3CF2-4310-A016-03DFF1909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2569C16D-27AF-4059-BF3A-6B063D4D5BAB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2569C16D-27AF-4059-BF3A-6B063D4D5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C1033206-B2B7-4911-9BBF-6F095D2D78D2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C1033206-B2B7-4911-9BBF-6F095D2D7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F9FE422C-0451-48A8-8277-1D7E97C1EEE5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F9FE422C-0451-48A8-8277-1D7E97C1E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6D4A4F06-7079-46D6-A5BD-4C7C5FB0FA6A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6D4A4F06-7079-46D6-A5BD-4C7C5FB0F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32E2BEC1-6AD8-4467-A14B-0C4A36419701}"/>
              </a:ext>
            </a:extLst>
          </p:cNvPr>
          <p:cNvCxnSpPr/>
          <p:nvPr/>
        </p:nvCxnSpPr>
        <p:spPr bwMode="auto">
          <a:xfrm>
            <a:off x="7853363" y="3162912"/>
            <a:ext cx="0" cy="10004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31F0A315-211D-4910-9F20-581F6969E374}"/>
              </a:ext>
            </a:extLst>
          </p:cNvPr>
          <p:cNvCxnSpPr>
            <a:cxnSpLocks/>
          </p:cNvCxnSpPr>
          <p:nvPr/>
        </p:nvCxnSpPr>
        <p:spPr bwMode="auto">
          <a:xfrm flipH="1">
            <a:off x="6137488" y="4620530"/>
            <a:ext cx="1258675" cy="10395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7DCEE99E-C90E-41DA-8C6D-F57EA602D699}"/>
              </a:ext>
            </a:extLst>
          </p:cNvPr>
          <p:cNvCxnSpPr>
            <a:cxnSpLocks/>
            <a:stCxn id="80" idx="2"/>
            <a:endCxn id="56" idx="6"/>
          </p:cNvCxnSpPr>
          <p:nvPr/>
        </p:nvCxnSpPr>
        <p:spPr bwMode="auto">
          <a:xfrm flipH="1" flipV="1"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89D52874-D08A-40C9-A2BD-8C593A366F0B}"/>
                  </a:ext>
                </a:extLst>
              </p:cNvPr>
              <p:cNvSpPr/>
              <p:nvPr/>
            </p:nvSpPr>
            <p:spPr>
              <a:xfrm>
                <a:off x="7888206" y="3282949"/>
                <a:ext cx="1029193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89D52874-D08A-40C9-A2BD-8C593A366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06" y="3282949"/>
                <a:ext cx="1029193" cy="7300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655076DD-D5DA-4466-967D-BE2C1D5C900B}"/>
                  </a:ext>
                </a:extLst>
              </p:cNvPr>
              <p:cNvSpPr/>
              <p:nvPr/>
            </p:nvSpPr>
            <p:spPr>
              <a:xfrm>
                <a:off x="7315768" y="5185360"/>
                <a:ext cx="1142877" cy="728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655076DD-D5DA-4466-967D-BE2C1D5C9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768" y="5185360"/>
                <a:ext cx="1142877" cy="7284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F1CDFED2-2D95-49D9-B2B6-625FE951B1A3}"/>
                  </a:ext>
                </a:extLst>
              </p:cNvPr>
              <p:cNvSpPr/>
              <p:nvPr/>
            </p:nvSpPr>
            <p:spPr>
              <a:xfrm>
                <a:off x="4296303" y="4084314"/>
                <a:ext cx="1606017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F1CDFED2-2D95-49D9-B2B6-625FE951B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303" y="4084314"/>
                <a:ext cx="1606017" cy="7277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4295929-1C64-4E38-93F3-9D47A8FA6A12}"/>
              </a:ext>
            </a:extLst>
          </p:cNvPr>
          <p:cNvCxnSpPr>
            <a:cxnSpLocks/>
            <a:stCxn id="56" idx="2"/>
            <a:endCxn id="111" idx="3"/>
          </p:cNvCxnSpPr>
          <p:nvPr/>
        </p:nvCxnSpPr>
        <p:spPr bwMode="auto">
          <a:xfrm flipH="1" flipV="1">
            <a:off x="2792468" y="3999328"/>
            <a:ext cx="719214" cy="164323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ACB539AA-8264-4669-B933-DCB0ACFBD6C8}"/>
                  </a:ext>
                </a:extLst>
              </p:cNvPr>
              <p:cNvSpPr/>
              <p:nvPr/>
            </p:nvSpPr>
            <p:spPr>
              <a:xfrm>
                <a:off x="2297975" y="3112804"/>
                <a:ext cx="1606017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ACB539AA-8264-4669-B933-DCB0ACFBD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975" y="3112804"/>
                <a:ext cx="1606017" cy="7277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643B81D-115B-4C62-8031-7AFAFC548C56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643B81D-115B-4C62-8031-7AFAFC548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940032E6-A5C3-4399-A5A2-25DF36CA6849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940032E6-A5C3-4399-A5A2-25DF36CA6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DE281F58-38D5-45FC-B1FA-62C9B7768D70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DE281F58-38D5-45FC-B1FA-62C9B7768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3944E42-6E6E-4AAC-95FD-6BACF25D5E30}"/>
                  </a:ext>
                </a:extLst>
              </p:cNvPr>
              <p:cNvSpPr txBox="1"/>
              <p:nvPr/>
            </p:nvSpPr>
            <p:spPr>
              <a:xfrm>
                <a:off x="828967" y="2032646"/>
                <a:ext cx="736868" cy="635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3944E42-6E6E-4AAC-95FD-6BACF25D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7" y="2032646"/>
                <a:ext cx="736868" cy="6354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BE4560CD-8961-4642-905D-3D47C8B9744E}"/>
                  </a:ext>
                </a:extLst>
              </p:cNvPr>
              <p:cNvSpPr/>
              <p:nvPr/>
            </p:nvSpPr>
            <p:spPr>
              <a:xfrm>
                <a:off x="1637211" y="1985325"/>
                <a:ext cx="680827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BE4560CD-8961-4642-905D-3D47C8B97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11" y="1985325"/>
                <a:ext cx="680827" cy="7300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D505F6F1-C319-4F77-926A-DB444836DED3}"/>
                  </a:ext>
                </a:extLst>
              </p:cNvPr>
              <p:cNvSpPr/>
              <p:nvPr/>
            </p:nvSpPr>
            <p:spPr>
              <a:xfrm>
                <a:off x="2220437" y="1985325"/>
                <a:ext cx="794513" cy="728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D505F6F1-C319-4F77-926A-DB444836D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437" y="1985325"/>
                <a:ext cx="794513" cy="72846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7F655825-1FC6-4486-BFB9-04207A1580F0}"/>
                  </a:ext>
                </a:extLst>
              </p:cNvPr>
              <p:cNvSpPr/>
              <p:nvPr/>
            </p:nvSpPr>
            <p:spPr>
              <a:xfrm>
                <a:off x="2898294" y="1983722"/>
                <a:ext cx="1257652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7F655825-1FC6-4486-BFB9-04207A158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94" y="1983722"/>
                <a:ext cx="1257652" cy="7277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72B391A-4893-4A4A-A1B1-4F25AF8A57B4}"/>
                  </a:ext>
                </a:extLst>
              </p:cNvPr>
              <p:cNvSpPr/>
              <p:nvPr/>
            </p:nvSpPr>
            <p:spPr>
              <a:xfrm>
                <a:off x="4075795" y="1983722"/>
                <a:ext cx="1128514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72B391A-4893-4A4A-A1B1-4F25AF8A5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795" y="1983722"/>
                <a:ext cx="1128514" cy="7277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5" name="Inhaltsplatzhalter 5">
            <a:extLst>
              <a:ext uri="{FF2B5EF4-FFF2-40B4-BE49-F238E27FC236}">
                <a16:creationId xmlns:a16="http://schemas.microsoft.com/office/drawing/2014/main" id="{D4396CF3-2B26-4E40-B97D-F007B9507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250003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5" grpId="0"/>
      <p:bldP spid="106" grpId="0"/>
      <p:bldP spid="60" grpId="0"/>
      <p:bldP spid="16" grpId="0"/>
      <p:bldP spid="112" grpId="0"/>
      <p:bldP spid="113" grpId="0"/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Zusammenfassung Backpropagation (1986):</a:t>
                </a:r>
              </a:p>
              <a:p>
                <a:pPr lvl="1"/>
                <a:r>
                  <a:rPr lang="de-DE" dirty="0"/>
                  <a:t>Algorithmus um die Ableitungen der Kosten nach den Parametern zu finden</a:t>
                </a:r>
              </a:p>
              <a:p>
                <a:pPr lvl="1"/>
                <a:r>
                  <a:rPr lang="de-DE" dirty="0"/>
                  <a:t>Update erfolgt dann mittels „</a:t>
                </a:r>
                <a:r>
                  <a:rPr lang="de-DE" dirty="0" err="1"/>
                  <a:t>Stochastic</a:t>
                </a:r>
                <a:r>
                  <a:rPr lang="de-DE" dirty="0"/>
                  <a:t> Gradient </a:t>
                </a:r>
                <a:r>
                  <a:rPr lang="de-DE" dirty="0" err="1"/>
                  <a:t>Descent</a:t>
                </a:r>
                <a:r>
                  <a:rPr lang="de-DE" dirty="0"/>
                  <a:t>“ SGD: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pPr lvl="2"/>
                <a:endParaRPr lang="de-DE" dirty="0"/>
              </a:p>
              <a:p>
                <a:pPr lvl="2"/>
                <a:r>
                  <a:rPr lang="de-DE" dirty="0"/>
                  <a:t>Heute ADAM Methode </a:t>
                </a:r>
              </a:p>
              <a:p>
                <a:pPr lvl="3"/>
                <a:r>
                  <a:rPr lang="de-DE" dirty="0"/>
                  <a:t>Berücksichtigt unter anderem die Momente der Gradienten</a:t>
                </a:r>
              </a:p>
              <a:p>
                <a:pPr lvl="1"/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7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AD172B1-78C6-4CBF-A9B6-05820401D9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9" name="Inhaltsplatzhalter 5">
            <a:extLst>
              <a:ext uri="{FF2B5EF4-FFF2-40B4-BE49-F238E27FC236}">
                <a16:creationId xmlns:a16="http://schemas.microsoft.com/office/drawing/2014/main" id="{24B1A624-801E-44A8-8F8D-5572F85B57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375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131847466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7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9FDED5-A62F-4F9F-AF98-878695630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Problem der „Feed Forward NN“:</a:t>
                </a:r>
              </a:p>
              <a:p>
                <a:pPr lvl="1"/>
                <a:r>
                  <a:rPr lang="de-DE" dirty="0"/>
                  <a:t>Skaliert nicht für großen Eingang, Beispiel:</a:t>
                </a:r>
              </a:p>
              <a:p>
                <a:pPr lvl="2"/>
                <a:r>
                  <a:rPr lang="de-DE" dirty="0"/>
                  <a:t>224* 224 Pixel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/>
                  <a:t> 50 000 Eingänge</a:t>
                </a:r>
              </a:p>
              <a:p>
                <a:pPr lvl="2"/>
                <a:r>
                  <a:rPr lang="de-DE" dirty="0"/>
                  <a:t>Bei nächstem Layer halbe Größe: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de-DE" dirty="0"/>
                  <a:t>25 000 Ausgänge</a:t>
                </a:r>
              </a:p>
              <a:p>
                <a:pPr lvl="3"/>
                <a:r>
                  <a:rPr lang="de-DE" dirty="0"/>
                  <a:t>1  Milliarde 258 Millionen Parameter für einen Layer!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Zusammenhang zwischen weit entfernten Pixeln kaum gegeben</a:t>
                </a:r>
              </a:p>
              <a:p>
                <a:pPr lvl="2"/>
                <a:r>
                  <a:rPr lang="de-DE" dirty="0"/>
                  <a:t>Soll aber erlernt werden</a:t>
                </a:r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9FDED5-A62F-4F9F-AF98-878695630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7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1B0DC36-E767-4B91-87A5-09E309AD36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08905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Gewitterblitz 6">
            <a:extLst>
              <a:ext uri="{FF2B5EF4-FFF2-40B4-BE49-F238E27FC236}">
                <a16:creationId xmlns:a16="http://schemas.microsoft.com/office/drawing/2014/main" id="{02FFDCA8-75DC-4D77-B820-5B47C2FDFA55}"/>
              </a:ext>
            </a:extLst>
          </p:cNvPr>
          <p:cNvSpPr/>
          <p:nvPr/>
        </p:nvSpPr>
        <p:spPr bwMode="auto">
          <a:xfrm>
            <a:off x="7343775" y="2448983"/>
            <a:ext cx="514350" cy="1057275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51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Lösung: </a:t>
            </a:r>
            <a:r>
              <a:rPr lang="de-DE" dirty="0" err="1"/>
              <a:t>LeNet</a:t>
            </a:r>
            <a:r>
              <a:rPr lang="de-DE" dirty="0"/>
              <a:t>- 5 ( 60 000 Parameter)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https://d2l.ai/chapter_convolutional-neural-networks/lenet.html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8AF7C57-95A1-493D-9F62-0423D85D08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D02C04D-4317-4B90-BF73-1016F6381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127" y="2387681"/>
            <a:ext cx="8602522" cy="3244768"/>
          </a:xfrm>
          <a:prstGeom prst="rect">
            <a:avLst/>
          </a:prstGeom>
        </p:spPr>
      </p:pic>
      <p:graphicFrame>
        <p:nvGraphicFramePr>
          <p:cNvPr id="14" name="Inhaltsplatzhalter 5">
            <a:extLst>
              <a:ext uri="{FF2B5EF4-FFF2-40B4-BE49-F238E27FC236}">
                <a16:creationId xmlns:a16="http://schemas.microsoft.com/office/drawing/2014/main" id="{A20E43D4-965F-4C65-A68C-6F268402D6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7826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8000" y="599091"/>
            <a:ext cx="8128000" cy="609600"/>
          </a:xfrm>
        </p:spPr>
        <p:txBody>
          <a:bodyPr/>
          <a:lstStyle/>
          <a:p>
            <a:r>
              <a:rPr lang="de-DE" dirty="0">
                <a:latin typeface="+mj-lt"/>
              </a:rPr>
              <a:t>Agenda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4294967295"/>
          </p:nvPr>
        </p:nvSpPr>
        <p:spPr>
          <a:xfrm>
            <a:off x="508000" y="1745587"/>
            <a:ext cx="4864100" cy="5002924"/>
          </a:xfrm>
        </p:spPr>
        <p:txBody>
          <a:bodyPr/>
          <a:lstStyle/>
          <a:p>
            <a:r>
              <a:rPr lang="de-DE" dirty="0">
                <a:latin typeface="+mj-lt"/>
              </a:rPr>
              <a:t>Data Science</a:t>
            </a:r>
          </a:p>
          <a:p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Motivation</a:t>
            </a:r>
          </a:p>
          <a:p>
            <a:pPr lvl="1"/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Der Pfad zu Deep Learning</a:t>
            </a:r>
          </a:p>
          <a:p>
            <a:pPr marL="457200" lvl="1" indent="0">
              <a:buNone/>
            </a:pPr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Eigene Anwendung mit fast.ai</a:t>
            </a:r>
          </a:p>
          <a:p>
            <a:pPr marL="457200" lvl="1" indent="0">
              <a:buNone/>
            </a:pPr>
            <a:endParaRPr lang="de-D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9471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Lösung: </a:t>
            </a:r>
            <a:r>
              <a:rPr lang="de-DE" dirty="0" err="1"/>
              <a:t>Convolutions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7556FDD-C50F-43A6-8308-F985A391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6" y="2784474"/>
            <a:ext cx="5095875" cy="2847975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644CE89-263F-4C12-ABDE-85B44BD4A8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graphicFrame>
        <p:nvGraphicFramePr>
          <p:cNvPr id="13" name="Inhaltsplatzhalter 5">
            <a:extLst>
              <a:ext uri="{FF2B5EF4-FFF2-40B4-BE49-F238E27FC236}">
                <a16:creationId xmlns:a16="http://schemas.microsoft.com/office/drawing/2014/main" id="{A2CF2E7A-3F3A-48E5-AB53-77A6C85F16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817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9A5871A-08A2-4C5F-920F-BD365272464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76" y="2876850"/>
            <a:ext cx="2439623" cy="2773147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98256C-AAE9-4E81-BA57-D09BA394F56F}"/>
              </a:ext>
            </a:extLst>
          </p:cNvPr>
          <p:cNvSpPr txBox="1"/>
          <p:nvPr/>
        </p:nvSpPr>
        <p:spPr>
          <a:xfrm>
            <a:off x="3467099" y="2875600"/>
            <a:ext cx="56261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Kernel – hier 3, 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Enthält die zu lernenden Parameter</a:t>
            </a:r>
          </a:p>
          <a:p>
            <a:pPr algn="l"/>
            <a:endParaRPr lang="de-DE" dirty="0"/>
          </a:p>
          <a:p>
            <a:pPr algn="l"/>
            <a:r>
              <a:rPr lang="de-DE" dirty="0" err="1"/>
              <a:t>Padding</a:t>
            </a:r>
            <a:r>
              <a:rPr lang="de-DE" dirty="0"/>
              <a:t> – hier: 1,1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Erweiterter Rand des Originalbildes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Häufig mit Nullen gefüllt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dirty="0"/>
          </a:p>
          <a:p>
            <a:pPr algn="l"/>
            <a:r>
              <a:rPr lang="de-DE" dirty="0" err="1"/>
              <a:t>Striding</a:t>
            </a:r>
            <a:r>
              <a:rPr lang="de-DE" dirty="0"/>
              <a:t> – hier: 1,1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Versetzung für jede Auswertung des Kernels</a:t>
            </a:r>
          </a:p>
          <a:p>
            <a:pPr algn="l"/>
            <a:endParaRPr lang="de-DE" dirty="0"/>
          </a:p>
          <a:p>
            <a:pPr algn="l"/>
            <a:endParaRPr lang="de-DE" dirty="0"/>
          </a:p>
        </p:txBody>
      </p:sp>
      <p:graphicFrame>
        <p:nvGraphicFramePr>
          <p:cNvPr id="16" name="Inhaltsplatzhalter 5">
            <a:extLst>
              <a:ext uri="{FF2B5EF4-FFF2-40B4-BE49-F238E27FC236}">
                <a16:creationId xmlns:a16="http://schemas.microsoft.com/office/drawing/2014/main" id="{14009D3C-7181-4781-8972-49A5B1E16D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6270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98256C-AAE9-4E81-BA57-D09BA394F56F}"/>
              </a:ext>
            </a:extLst>
          </p:cNvPr>
          <p:cNvSpPr txBox="1"/>
          <p:nvPr/>
        </p:nvSpPr>
        <p:spPr>
          <a:xfrm>
            <a:off x="3895725" y="3897709"/>
            <a:ext cx="4857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Striding</a:t>
            </a:r>
            <a:r>
              <a:rPr lang="de-DE" dirty="0"/>
              <a:t> – hier: 2,2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07BD4A1-B795-4EF9-A155-A73BE07F6F5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8" y="3012090"/>
            <a:ext cx="2466512" cy="2416175"/>
          </a:xfrm>
        </p:spPr>
      </p:pic>
      <p:graphicFrame>
        <p:nvGraphicFramePr>
          <p:cNvPr id="14" name="Inhaltsplatzhalter 5">
            <a:extLst>
              <a:ext uri="{FF2B5EF4-FFF2-40B4-BE49-F238E27FC236}">
                <a16:creationId xmlns:a16="http://schemas.microsoft.com/office/drawing/2014/main" id="{3CDF4BD6-CB25-40D1-96B0-C281F12E63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067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8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39346E9-2106-4BCC-B8EF-5EB99AA0C2D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7" y="3026726"/>
            <a:ext cx="2646671" cy="2562862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BBCDC3-B25F-425C-AB5E-D2F48F676F0A}"/>
              </a:ext>
            </a:extLst>
          </p:cNvPr>
          <p:cNvSpPr txBox="1"/>
          <p:nvPr/>
        </p:nvSpPr>
        <p:spPr>
          <a:xfrm>
            <a:off x="503238" y="2826670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Filter: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B892448-AAC2-437B-A716-DDE39B866EA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043114" y="4698870"/>
            <a:ext cx="1314449" cy="2095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254FDD38-FAAA-4D28-A31D-871E1F5366F2}"/>
              </a:ext>
            </a:extLst>
          </p:cNvPr>
          <p:cNvSpPr txBox="1"/>
          <p:nvPr/>
        </p:nvSpPr>
        <p:spPr>
          <a:xfrm>
            <a:off x="3290888" y="4554477"/>
            <a:ext cx="2085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Kernel innerhalb eines Filters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7AFD111-5850-41A0-BA67-E827B035B760}"/>
              </a:ext>
            </a:extLst>
          </p:cNvPr>
          <p:cNvSpPr txBox="1"/>
          <p:nvPr/>
        </p:nvSpPr>
        <p:spPr>
          <a:xfrm>
            <a:off x="5678795" y="3320357"/>
            <a:ext cx="28952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Filter: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Ein Filter produziert ein Ausgangsbild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Ein Filter enthält mehrere Kernels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0E831614-53BB-42EA-9E98-EEE74ABA67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16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8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90D45A3-089F-41D2-AA5D-81B30922B98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5" y="2697467"/>
            <a:ext cx="4153808" cy="1535414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54D2AE6-400A-405C-9377-F93B9789F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79" y="4334025"/>
            <a:ext cx="4953000" cy="193931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D927725-A68F-4E00-AC7E-880C4ED7E7F0}"/>
              </a:ext>
            </a:extLst>
          </p:cNvPr>
          <p:cNvSpPr txBox="1"/>
          <p:nvPr/>
        </p:nvSpPr>
        <p:spPr>
          <a:xfrm>
            <a:off x="4871358" y="2862936"/>
            <a:ext cx="3158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Einzigartige Kernels auf einzigartigen Bildern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9784F9D5-4F02-4DB9-B9BB-02E5D09DFC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94079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Filter und Kernels: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https://d2l.ai/chapter_convolutional-neural-networks/lenet.html</a:t>
            </a:r>
            <a:endParaRPr lang="de-DE" sz="1100" dirty="0"/>
          </a:p>
          <a:p>
            <a:endParaRPr lang="de-DE" sz="11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14059E1-6232-4777-8BE4-371806899658}"/>
              </a:ext>
            </a:extLst>
          </p:cNvPr>
          <p:cNvGrpSpPr/>
          <p:nvPr/>
        </p:nvGrpSpPr>
        <p:grpSpPr>
          <a:xfrm>
            <a:off x="778541" y="4823537"/>
            <a:ext cx="2343150" cy="808912"/>
            <a:chOff x="817431" y="4724492"/>
            <a:chExt cx="2343150" cy="80891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A6ACDB5-25CD-4AF3-8262-DD7EB8747B25}"/>
                </a:ext>
              </a:extLst>
            </p:cNvPr>
            <p:cNvSpPr txBox="1"/>
            <p:nvPr/>
          </p:nvSpPr>
          <p:spPr>
            <a:xfrm>
              <a:off x="817431" y="5164072"/>
              <a:ext cx="234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bg2">
                      <a:lumMod val="50000"/>
                    </a:schemeClr>
                  </a:solidFill>
                </a:rPr>
                <a:t>6 Filter a 1 Kernel</a:t>
              </a:r>
            </a:p>
          </p:txBody>
        </p:sp>
        <p:sp>
          <p:nvSpPr>
            <p:cNvPr id="7" name="Pfeil: nach rechts gekrümmt 6">
              <a:extLst>
                <a:ext uri="{FF2B5EF4-FFF2-40B4-BE49-F238E27FC236}">
                  <a16:creationId xmlns:a16="http://schemas.microsoft.com/office/drawing/2014/main" id="{67E07550-1955-4D99-8F06-06276617CF58}"/>
                </a:ext>
              </a:extLst>
            </p:cNvPr>
            <p:cNvSpPr/>
            <p:nvPr/>
          </p:nvSpPr>
          <p:spPr bwMode="auto">
            <a:xfrm rot="16200000">
              <a:off x="1944173" y="4037622"/>
              <a:ext cx="369332" cy="1743071"/>
            </a:xfrm>
            <a:prstGeom prst="curvedRightArrow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CA06791-63A1-40D1-BD23-33A5B5139598}"/>
              </a:ext>
            </a:extLst>
          </p:cNvPr>
          <p:cNvGrpSpPr/>
          <p:nvPr/>
        </p:nvGrpSpPr>
        <p:grpSpPr>
          <a:xfrm>
            <a:off x="4358020" y="4838529"/>
            <a:ext cx="2343150" cy="874181"/>
            <a:chOff x="865056" y="4659223"/>
            <a:chExt cx="2343150" cy="874181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172448F-062A-4E63-86E2-C6FB19DA8C8E}"/>
                </a:ext>
              </a:extLst>
            </p:cNvPr>
            <p:cNvSpPr txBox="1"/>
            <p:nvPr/>
          </p:nvSpPr>
          <p:spPr>
            <a:xfrm>
              <a:off x="865056" y="5164072"/>
              <a:ext cx="234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bg2">
                      <a:lumMod val="50000"/>
                    </a:schemeClr>
                  </a:solidFill>
                </a:rPr>
                <a:t>16 Filter a 6 Kernels</a:t>
              </a:r>
            </a:p>
          </p:txBody>
        </p:sp>
        <p:sp>
          <p:nvSpPr>
            <p:cNvPr id="16" name="Pfeil: nach rechts gekrümmt 15">
              <a:extLst>
                <a:ext uri="{FF2B5EF4-FFF2-40B4-BE49-F238E27FC236}">
                  <a16:creationId xmlns:a16="http://schemas.microsoft.com/office/drawing/2014/main" id="{9EF41ADD-54CC-40A7-9A86-9246F5E20B96}"/>
                </a:ext>
              </a:extLst>
            </p:cNvPr>
            <p:cNvSpPr/>
            <p:nvPr/>
          </p:nvSpPr>
          <p:spPr bwMode="auto">
            <a:xfrm rot="16200000">
              <a:off x="1778918" y="4137610"/>
              <a:ext cx="434601" cy="1477827"/>
            </a:xfrm>
            <a:prstGeom prst="curvedRightArrow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D83978C0-D212-4765-9701-9541F92A08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CE6B9E9-674A-42DD-80B6-C484FF1A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280" y="2035405"/>
            <a:ext cx="8637195" cy="3257846"/>
          </a:xfrm>
          <a:prstGeom prst="rect">
            <a:avLst/>
          </a:prstGeom>
        </p:spPr>
      </p:pic>
      <p:graphicFrame>
        <p:nvGraphicFramePr>
          <p:cNvPr id="20" name="Inhaltsplatzhalter 5">
            <a:extLst>
              <a:ext uri="{FF2B5EF4-FFF2-40B4-BE49-F238E27FC236}">
                <a16:creationId xmlns:a16="http://schemas.microsoft.com/office/drawing/2014/main" id="{0B10F409-14D4-4352-963C-07D0D90564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21708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4083967217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017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089518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7"/>
              </a:rPr>
              <a:t>https://subscription.packtpub.com/book/big_data_and_business_intelligence/9781789345377/1/ch01lvl1sec14/comparing-underfitting-and-overfitting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3A36335-C9AF-4E0B-80E1-B7BE702C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Bisher:</a:t>
            </a:r>
          </a:p>
          <a:p>
            <a:pPr lvl="1"/>
            <a:r>
              <a:rPr lang="de-DE" dirty="0"/>
              <a:t>Anwendung auf kleine Bilder beschränkt (MNIST, CIFAR10)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Netzwerke „</a:t>
            </a:r>
            <a:r>
              <a:rPr lang="de-DE" dirty="0" err="1"/>
              <a:t>overfitten</a:t>
            </a:r>
            <a:r>
              <a:rPr lang="de-DE" dirty="0"/>
              <a:t>“: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C6FAF6-8BEA-4873-8098-C56729C795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88" y="2461943"/>
            <a:ext cx="1008912" cy="75571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64DBA73-1F86-4514-8AD0-D9B9264550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53" y="4641244"/>
            <a:ext cx="5011947" cy="14935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E22F762-FAF3-4CD9-83B7-2EE20EDA4C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78" y="3017671"/>
            <a:ext cx="2408334" cy="16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58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https://towardsdatascience.com/preventing-deep-neural-network-from-overfitting-953458db800a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3A36335-C9AF-4E0B-80E1-B7BE702C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Lösung für </a:t>
            </a:r>
            <a:r>
              <a:rPr lang="de-DE" dirty="0" err="1"/>
              <a:t>Overfitting</a:t>
            </a:r>
            <a:r>
              <a:rPr lang="de-DE" dirty="0"/>
              <a:t>:</a:t>
            </a:r>
          </a:p>
          <a:p>
            <a:endParaRPr lang="de-DE" dirty="0"/>
          </a:p>
          <a:p>
            <a:pPr lvl="1"/>
            <a:r>
              <a:rPr lang="de-DE" dirty="0"/>
              <a:t>1. Dropout: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2. Data Augmentation: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3FA2AE-9B9D-4362-A164-B0FF37359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20" y="2023329"/>
            <a:ext cx="3734159" cy="2123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66B8B17-B4BF-4FAC-924D-0140B37BE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90" y="4689257"/>
            <a:ext cx="3215127" cy="127630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BF1BE3D-229C-4315-9EB2-DD26EBEAC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38" y="4445667"/>
            <a:ext cx="3153215" cy="1752845"/>
          </a:xfrm>
          <a:prstGeom prst="rect">
            <a:avLst/>
          </a:prstGeom>
        </p:spPr>
      </p:pic>
      <p:graphicFrame>
        <p:nvGraphicFramePr>
          <p:cNvPr id="17" name="Inhaltsplatzhalter 5">
            <a:extLst>
              <a:ext uri="{FF2B5EF4-FFF2-40B4-BE49-F238E27FC236}">
                <a16:creationId xmlns:a16="http://schemas.microsoft.com/office/drawing/2014/main" id="{F1989F8A-FECF-49A3-98E2-0DA76A0D0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66379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https://neurohive.io/en/popular-networks/alexnet-imagenet-classification-with-deep-convolutional-neural-networks/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DB5B765-524A-4B28-836E-400B066F9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32" y="2237941"/>
            <a:ext cx="7154936" cy="4024651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B19987DA-833D-45D6-8945-D1BE40DE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Lösung für Große Bilder: Rechenpower + Architektur </a:t>
            </a:r>
          </a:p>
          <a:p>
            <a:r>
              <a:rPr lang="de-DE" dirty="0"/>
              <a:t>( 60 Millionen Parameter)</a:t>
            </a:r>
          </a:p>
        </p:txBody>
      </p:sp>
      <p:graphicFrame>
        <p:nvGraphicFramePr>
          <p:cNvPr id="15" name="Inhaltsplatzhalter 5">
            <a:extLst>
              <a:ext uri="{FF2B5EF4-FFF2-40B4-BE49-F238E27FC236}">
                <a16:creationId xmlns:a16="http://schemas.microsoft.com/office/drawing/2014/main" id="{8F2054BA-3807-4892-8133-29E943E827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3421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Motivation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782636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https://paperswithcode.com/sota/image-classification-on-imagenet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103DB4-2DF5-48B7-8343-D449A207E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3676"/>
            <a:ext cx="3543795" cy="3038899"/>
          </a:xfrm>
          <a:prstGeom prst="rect">
            <a:avLst/>
          </a:prstGeom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00DDFB-946C-486E-9B6B-F47A8274A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276" y="2126046"/>
            <a:ext cx="4805872" cy="4072467"/>
          </a:xfrm>
        </p:spPr>
        <p:txBody>
          <a:bodyPr/>
          <a:lstStyle/>
          <a:p>
            <a:r>
              <a:rPr lang="de-DE" dirty="0" err="1"/>
              <a:t>ImageNet</a:t>
            </a:r>
            <a:r>
              <a:rPr lang="de-DE" dirty="0"/>
              <a:t> Ergebnisse:</a:t>
            </a:r>
          </a:p>
          <a:p>
            <a:endParaRPr lang="de-DE" dirty="0"/>
          </a:p>
          <a:p>
            <a:pPr lvl="1"/>
            <a:r>
              <a:rPr lang="de-DE" dirty="0"/>
              <a:t>Zum ersten mal besser als bisherige „konventionelle“ Algorithmen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17" name="Inhaltsplatzhalter 5">
            <a:extLst>
              <a:ext uri="{FF2B5EF4-FFF2-40B4-BE49-F238E27FC236}">
                <a16:creationId xmlns:a16="http://schemas.microsoft.com/office/drawing/2014/main" id="{727DD86C-B7DB-4D1C-B60B-192225A19E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3621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184615331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5147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 der bisherigen Architekturen:</a:t>
            </a:r>
          </a:p>
          <a:p>
            <a:pPr lvl="1"/>
            <a:r>
              <a:rPr lang="de-DE" dirty="0"/>
              <a:t>Tiefe (= Anzahl der Layer) der </a:t>
            </a:r>
            <a:r>
              <a:rPr lang="de-DE" dirty="0" err="1"/>
              <a:t>Netwerke</a:t>
            </a:r>
            <a:r>
              <a:rPr lang="de-DE" dirty="0"/>
              <a:t> stark begrenzt!</a:t>
            </a:r>
          </a:p>
          <a:p>
            <a:pPr lvl="1"/>
            <a:r>
              <a:rPr lang="de-DE" dirty="0"/>
              <a:t>Ab 20 </a:t>
            </a:r>
            <a:r>
              <a:rPr lang="de-DE" dirty="0" err="1"/>
              <a:t>Layern</a:t>
            </a:r>
            <a:r>
              <a:rPr lang="de-DE" dirty="0"/>
              <a:t> wird die Genauigkeit schlechter!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Grund:</a:t>
            </a:r>
          </a:p>
          <a:p>
            <a:pPr lvl="2"/>
            <a:r>
              <a:rPr lang="de-DE" dirty="0" err="1"/>
              <a:t>Vanishing</a:t>
            </a:r>
            <a:r>
              <a:rPr lang="de-DE" dirty="0"/>
              <a:t> / </a:t>
            </a:r>
            <a:r>
              <a:rPr lang="de-DE" dirty="0" err="1"/>
              <a:t>Exploding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lvl="2"/>
            <a:r>
              <a:rPr lang="de-DE" dirty="0"/>
              <a:t>Fehlende Normalisierung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B1596B9-684D-406D-856D-8287187A513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01" y="3263475"/>
            <a:ext cx="4632474" cy="1607820"/>
          </a:xfrm>
        </p:spPr>
      </p:pic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568061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DF7BB91B-E674-4765-B416-E79D6A1C5C41}"/>
              </a:ext>
            </a:extLst>
          </p:cNvPr>
          <p:cNvGrpSpPr/>
          <p:nvPr/>
        </p:nvGrpSpPr>
        <p:grpSpPr>
          <a:xfrm>
            <a:off x="5254951" y="5222743"/>
            <a:ext cx="1640476" cy="819411"/>
            <a:chOff x="562107" y="2233376"/>
            <a:chExt cx="7745281" cy="386873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DB4E873-7DE5-40FC-96BE-F2839288D659}"/>
                </a:ext>
              </a:extLst>
            </p:cNvPr>
            <p:cNvSpPr/>
            <p:nvPr/>
          </p:nvSpPr>
          <p:spPr bwMode="auto">
            <a:xfrm>
              <a:off x="562107" y="3281419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EFD49ED-F7CF-4D01-8357-59D23AD4D705}"/>
                </a:ext>
              </a:extLst>
            </p:cNvPr>
            <p:cNvSpPr/>
            <p:nvPr/>
          </p:nvSpPr>
          <p:spPr bwMode="auto">
            <a:xfrm>
              <a:off x="562107" y="5185360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51E52ABC-AE58-4437-9B00-BBB143C7C93F}"/>
                </a:ext>
              </a:extLst>
            </p:cNvPr>
            <p:cNvSpPr/>
            <p:nvPr/>
          </p:nvSpPr>
          <p:spPr bwMode="auto">
            <a:xfrm>
              <a:off x="3511682" y="5185360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8CE4BF8-76AD-4B2C-A831-9F945B6A6376}"/>
                </a:ext>
              </a:extLst>
            </p:cNvPr>
            <p:cNvSpPr/>
            <p:nvPr/>
          </p:nvSpPr>
          <p:spPr bwMode="auto">
            <a:xfrm>
              <a:off x="7392988" y="4148194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95CA886B-F8D0-4525-9090-A497C1DEE313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 bwMode="auto">
            <a:xfrm>
              <a:off x="1476507" y="3738619"/>
              <a:ext cx="2035175" cy="19039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E00E74D9-E601-4216-99CF-8B730F6161E5}"/>
                </a:ext>
              </a:extLst>
            </p:cNvPr>
            <p:cNvCxnSpPr/>
            <p:nvPr/>
          </p:nvCxnSpPr>
          <p:spPr bwMode="auto">
            <a:xfrm>
              <a:off x="1473332" y="5654794"/>
              <a:ext cx="203835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D4F95A1-715F-4B4A-8461-725E9BF9B864}"/>
                </a:ext>
              </a:extLst>
            </p:cNvPr>
            <p:cNvSpPr/>
            <p:nvPr/>
          </p:nvSpPr>
          <p:spPr bwMode="auto">
            <a:xfrm>
              <a:off x="5219913" y="5187712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A9536334-6468-48DC-A5D8-EAF8227FA8B9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 bwMode="auto">
            <a:xfrm>
              <a:off x="4426082" y="5642560"/>
              <a:ext cx="793831" cy="23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6EB0755-9E7C-46A9-82ED-C0D3BD900D80}"/>
                </a:ext>
              </a:extLst>
            </p:cNvPr>
            <p:cNvCxnSpPr>
              <a:cxnSpLocks/>
              <a:stCxn id="19" idx="6"/>
              <a:endCxn id="13" idx="2"/>
            </p:cNvCxnSpPr>
            <p:nvPr/>
          </p:nvCxnSpPr>
          <p:spPr bwMode="auto">
            <a:xfrm flipV="1">
              <a:off x="6134313" y="4605394"/>
              <a:ext cx="1258675" cy="10395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0EFB4487-ABFB-4A5D-B271-8E5C6976A8E9}"/>
                </a:ext>
              </a:extLst>
            </p:cNvPr>
            <p:cNvSpPr/>
            <p:nvPr/>
          </p:nvSpPr>
          <p:spPr bwMode="auto">
            <a:xfrm>
              <a:off x="7392988" y="2233376"/>
              <a:ext cx="914400" cy="9144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0D504BCC-F23D-42C4-B3E0-30471E4AAEC4}"/>
                </a:ext>
              </a:extLst>
            </p:cNvPr>
            <p:cNvCxnSpPr>
              <a:stCxn id="25" idx="4"/>
            </p:cNvCxnSpPr>
            <p:nvPr/>
          </p:nvCxnSpPr>
          <p:spPr bwMode="auto">
            <a:xfrm>
              <a:off x="7850188" y="3147776"/>
              <a:ext cx="0" cy="10004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B898918-ACF0-4FE0-BBF1-708B035B7906}"/>
                </a:ext>
              </a:extLst>
            </p:cNvPr>
            <p:cNvCxnSpPr/>
            <p:nvPr/>
          </p:nvCxnSpPr>
          <p:spPr bwMode="auto">
            <a:xfrm>
              <a:off x="7853363" y="3162912"/>
              <a:ext cx="0" cy="1000418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D955BF1B-7487-4D26-B238-25900F7ABC8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37488" y="4620530"/>
              <a:ext cx="1258675" cy="1039518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DDF0003-5E69-4898-8789-8D6A6F43BA67}"/>
                </a:ext>
              </a:extLst>
            </p:cNvPr>
            <p:cNvCxnSpPr>
              <a:cxnSpLocks/>
              <a:stCxn id="19" idx="2"/>
              <a:endCxn id="12" idx="6"/>
            </p:cNvCxnSpPr>
            <p:nvPr/>
          </p:nvCxnSpPr>
          <p:spPr bwMode="auto">
            <a:xfrm flipH="1" flipV="1">
              <a:off x="4426082" y="5642560"/>
              <a:ext cx="793831" cy="2352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2E177F24-99B0-4D49-81D5-38BA1EE8030E}"/>
                </a:ext>
              </a:extLst>
            </p:cNvPr>
            <p:cNvCxnSpPr>
              <a:cxnSpLocks/>
              <a:stCxn id="12" idx="2"/>
            </p:cNvCxnSpPr>
            <p:nvPr/>
          </p:nvCxnSpPr>
          <p:spPr bwMode="auto">
            <a:xfrm flipH="1" flipV="1">
              <a:off x="2792468" y="3999328"/>
              <a:ext cx="719214" cy="1643232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36034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4460815" cy="4072467"/>
          </a:xfrm>
        </p:spPr>
        <p:txBody>
          <a:bodyPr/>
          <a:lstStyle/>
          <a:p>
            <a:r>
              <a:rPr lang="de-DE" dirty="0"/>
              <a:t>Lösung Normalisierung: </a:t>
            </a:r>
            <a:r>
              <a:rPr lang="de-DE" dirty="0" err="1"/>
              <a:t>BatchNorm</a:t>
            </a:r>
            <a:r>
              <a:rPr lang="de-DE" dirty="0"/>
              <a:t> (2015)</a:t>
            </a:r>
          </a:p>
          <a:p>
            <a:endParaRPr lang="de-DE" dirty="0"/>
          </a:p>
          <a:p>
            <a:pPr lvl="1"/>
            <a:r>
              <a:rPr lang="de-DE" dirty="0"/>
              <a:t>Der Ausgang jedes </a:t>
            </a:r>
            <a:r>
              <a:rPr lang="de-DE" dirty="0" err="1"/>
              <a:t>Layers</a:t>
            </a:r>
            <a:r>
              <a:rPr lang="de-DE" dirty="0"/>
              <a:t> wird über den Trainingsbatch normalisiert.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264334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B35E759-B5F5-4A21-B566-681B6CFC80E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 t="18466" r="37530" b="64032"/>
          <a:stretch/>
        </p:blipFill>
        <p:spPr>
          <a:xfrm>
            <a:off x="4759188" y="2484728"/>
            <a:ext cx="3705503" cy="1935609"/>
          </a:xfr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3FD337A-B5DC-455E-835D-F44DDDD64DCE}"/>
              </a:ext>
            </a:extLst>
          </p:cNvPr>
          <p:cNvSpPr/>
          <p:nvPr/>
        </p:nvSpPr>
        <p:spPr bwMode="auto">
          <a:xfrm>
            <a:off x="7321444" y="2727947"/>
            <a:ext cx="517585" cy="1362974"/>
          </a:xfrm>
          <a:prstGeom prst="roundRect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D0BA4FE5-2F19-4F79-A02C-444D60638304}"/>
              </a:ext>
            </a:extLst>
          </p:cNvPr>
          <p:cNvSpPr/>
          <p:nvPr/>
        </p:nvSpPr>
        <p:spPr bwMode="auto">
          <a:xfrm>
            <a:off x="6333009" y="2398533"/>
            <a:ext cx="517585" cy="202180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B753D4-445E-4B2E-907B-1821C8F044AB}"/>
              </a:ext>
            </a:extLst>
          </p:cNvPr>
          <p:cNvSpPr txBox="1"/>
          <p:nvPr/>
        </p:nvSpPr>
        <p:spPr>
          <a:xfrm>
            <a:off x="6913740" y="4198197"/>
            <a:ext cx="1487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Blau ist anfällig für starke Änderungen von rot!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EE55DFA-432F-4D4D-9ED0-9DA10A476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47" y="4070930"/>
            <a:ext cx="3687268" cy="18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01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8402120-3E06-481F-86A8-28A914F97EA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66" y="2283404"/>
            <a:ext cx="3267362" cy="31408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5401094" cy="4072467"/>
          </a:xfrm>
        </p:spPr>
        <p:txBody>
          <a:bodyPr/>
          <a:lstStyle/>
          <a:p>
            <a:r>
              <a:rPr lang="de-DE" dirty="0"/>
              <a:t>Lösung für die Gradienten - „Skip Connections“:</a:t>
            </a:r>
          </a:p>
          <a:p>
            <a:endParaRPr lang="de-DE" dirty="0"/>
          </a:p>
          <a:p>
            <a:pPr lvl="1"/>
            <a:r>
              <a:rPr lang="de-DE" dirty="0"/>
              <a:t>Verhindert zu kleine Gradienten durch den „Skip“.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Zu große Gradienten werden durch Batchnorm und die  „</a:t>
            </a:r>
            <a:r>
              <a:rPr lang="de-DE" dirty="0" err="1"/>
              <a:t>ReLU</a:t>
            </a:r>
            <a:r>
              <a:rPr lang="de-DE" dirty="0"/>
              <a:t>“ innerhalb der beiden Layer verhindert.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8814555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583125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42288" cy="4072467"/>
          </a:xfrm>
        </p:spPr>
        <p:txBody>
          <a:bodyPr/>
          <a:lstStyle/>
          <a:p>
            <a:r>
              <a:rPr lang="de-DE" dirty="0"/>
              <a:t>Architektur: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BEEE50C-891A-4AE9-B075-0CA7764F21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420" y="-126535"/>
            <a:ext cx="1446361" cy="8088736"/>
          </a:xfrm>
        </p:spPr>
      </p:pic>
      <p:graphicFrame>
        <p:nvGraphicFramePr>
          <p:cNvPr id="12" name="Inhaltsplatzhalter 5">
            <a:extLst>
              <a:ext uri="{FF2B5EF4-FFF2-40B4-BE49-F238E27FC236}">
                <a16:creationId xmlns:a16="http://schemas.microsoft.com/office/drawing/2014/main" id="{098E1D4C-1F8A-4DB6-A680-BD0368BF4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36703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6489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Deep Learning (Vision):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42288" cy="4072467"/>
          </a:xfrm>
        </p:spPr>
        <p:txBody>
          <a:bodyPr/>
          <a:lstStyle/>
          <a:p>
            <a:r>
              <a:rPr lang="de-DE" dirty="0"/>
              <a:t>Wie geht es weiter? (Bsp. </a:t>
            </a:r>
            <a:r>
              <a:rPr lang="de-DE" dirty="0" err="1"/>
              <a:t>Imagenet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D785DB3-2D3E-43F7-ADBF-86A4EDE8B61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5" y="2431050"/>
            <a:ext cx="6389910" cy="3727450"/>
          </a:xfrm>
        </p:spPr>
      </p:pic>
      <p:graphicFrame>
        <p:nvGraphicFramePr>
          <p:cNvPr id="12" name="Inhaltsplatzhalter 5">
            <a:extLst>
              <a:ext uri="{FF2B5EF4-FFF2-40B4-BE49-F238E27FC236}">
                <a16:creationId xmlns:a16="http://schemas.microsoft.com/office/drawing/2014/main" id="{9DD3F5F8-C890-404B-9FC3-5F44D9A8A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061216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978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Eigene Anwendung mit fast.ai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Basierend auf PyTorch²</a:t>
            </a:r>
          </a:p>
          <a:p>
            <a:r>
              <a:rPr lang="de-DE" dirty="0"/>
              <a:t>Datensatz:</a:t>
            </a:r>
            <a:r>
              <a:rPr lang="en-US" dirty="0"/>
              <a:t> Knee Osteoarthritis Severity Grading dataset³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C2542E7-A0F0-4475-A8EC-44A444A27F36}"/>
              </a:ext>
            </a:extLst>
          </p:cNvPr>
          <p:cNvSpPr txBox="1"/>
          <p:nvPr/>
        </p:nvSpPr>
        <p:spPr>
          <a:xfrm>
            <a:off x="1752601" y="6306343"/>
            <a:ext cx="7391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https://www.fast.ai/</a:t>
            </a:r>
          </a:p>
          <a:p>
            <a:r>
              <a:rPr lang="de-DE" sz="1100" dirty="0">
                <a:hlinkClick r:id="rId2"/>
              </a:rPr>
              <a:t>2: https://pytorch.org/</a:t>
            </a:r>
          </a:p>
          <a:p>
            <a:r>
              <a:rPr lang="de-DE" sz="1100" dirty="0">
                <a:hlinkClick r:id="rId2"/>
              </a:rPr>
              <a:t>3: https://data.mendeley.com/datasets/56rmx5bjcr/1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107391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01A3B-D32D-4DD1-B315-9556298B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 Osteoarthritis Severity Grading dataset</a:t>
            </a:r>
            <a:br>
              <a:rPr lang="en-US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7FC3FE-4A6E-4F8E-ABC7-6E4B5364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0DF067A-7D5B-47F6-8B36-793A7EE9CF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36A90676-A1C1-4E8D-89FA-EED3B5DDCF52}"/>
              </a:ext>
            </a:extLst>
          </p:cNvPr>
          <p:cNvSpPr>
            <a:spLocks noGrp="1"/>
          </p:cNvSpPr>
          <p:nvPr/>
        </p:nvSpPr>
        <p:spPr>
          <a:xfrm>
            <a:off x="404091" y="1844675"/>
            <a:ext cx="8508999" cy="29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FBFE77-E338-4D7C-B212-C8A3570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21" y="2459530"/>
            <a:ext cx="1080971" cy="10809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CADBEF-A182-4761-AD7E-8FD478F429DE}"/>
              </a:ext>
            </a:extLst>
          </p:cNvPr>
          <p:cNvSpPr txBox="1"/>
          <p:nvPr/>
        </p:nvSpPr>
        <p:spPr>
          <a:xfrm>
            <a:off x="1373805" y="214593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8165AE-ACA5-475D-ADD2-5E237511E6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57" y="2441774"/>
            <a:ext cx="1094450" cy="10944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F60C655-6865-4431-8555-C1B9502A97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72" y="2450452"/>
            <a:ext cx="1087710" cy="10877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EDBB20A-9528-456D-A7CF-11B9D01413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47" y="2466494"/>
            <a:ext cx="1080971" cy="108097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1E0776-7147-4503-B605-4F9BBA7080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3" y="2496188"/>
            <a:ext cx="1074232" cy="107423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063C890-B1A7-4D4C-97BF-105AE4FF9028}"/>
              </a:ext>
            </a:extLst>
          </p:cNvPr>
          <p:cNvSpPr txBox="1"/>
          <p:nvPr/>
        </p:nvSpPr>
        <p:spPr>
          <a:xfrm>
            <a:off x="2692067" y="2141924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CF8DA9B-DB9E-459B-8789-23DF13F3A031}"/>
              </a:ext>
            </a:extLst>
          </p:cNvPr>
          <p:cNvSpPr txBox="1"/>
          <p:nvPr/>
        </p:nvSpPr>
        <p:spPr>
          <a:xfrm>
            <a:off x="4148726" y="214593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32D177-517A-4FA2-890B-DBE223E1C429}"/>
              </a:ext>
            </a:extLst>
          </p:cNvPr>
          <p:cNvSpPr txBox="1"/>
          <p:nvPr/>
        </p:nvSpPr>
        <p:spPr>
          <a:xfrm>
            <a:off x="5531131" y="213734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79B1568-8451-4FE9-93D3-B2810CB965D2}"/>
              </a:ext>
            </a:extLst>
          </p:cNvPr>
          <p:cNvSpPr txBox="1"/>
          <p:nvPr/>
        </p:nvSpPr>
        <p:spPr>
          <a:xfrm>
            <a:off x="6906798" y="213734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KL- 4</a:t>
            </a:r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696D0856-FD9C-4A9B-B507-D172A4D8F4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455497"/>
              </p:ext>
            </p:extLst>
          </p:nvPr>
        </p:nvGraphicFramePr>
        <p:xfrm>
          <a:off x="2625777" y="3767513"/>
          <a:ext cx="4065625" cy="2396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66EB257-EE96-4149-B55B-EE2C699638B6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https://data.mendeley.com/datasets/56rmx5bjcr/1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898424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Programmierung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Verfügbar unter:</a:t>
            </a:r>
          </a:p>
          <a:p>
            <a:pPr marL="0" indent="0" algn="ctr">
              <a:buNone/>
            </a:pPr>
            <a:r>
              <a:rPr lang="de-DE" sz="44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http://bit.ly/KneeDiagnosis</a:t>
            </a:r>
            <a:endParaRPr lang="de-DE" sz="4400" dirty="0">
              <a:latin typeface="+mj-lt"/>
            </a:endParaRPr>
          </a:p>
          <a:p>
            <a:pPr marL="0" indent="0" algn="ctr">
              <a:buNone/>
            </a:pPr>
            <a:endParaRPr lang="de-DE" dirty="0">
              <a:latin typeface="+mj-lt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Grundlagen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1D7ACF-1A50-4BA2-B697-92AB35D97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8" y="331469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AC89A1-5BF9-4F1E-95DD-EBF927FA1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0" y="1225551"/>
            <a:ext cx="4872002" cy="50460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F79BAE-0C41-4D1C-BEBA-7D28253C3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7DA4C78-A51D-495A-AF02-35A5EF1625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10C4CB-69CB-429E-ADD0-11F975A7D35F}"/>
              </a:ext>
            </a:extLst>
          </p:cNvPr>
          <p:cNvSpPr txBox="1"/>
          <p:nvPr/>
        </p:nvSpPr>
        <p:spPr>
          <a:xfrm>
            <a:off x="1752601" y="6427113"/>
            <a:ext cx="7391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1: https://cai2r.net/news/niams-funds-deep-learning-research-progression-knee-osteoarthritis-nyu-school-medicine</a:t>
            </a:r>
            <a:endParaRPr lang="de-DE" sz="1100" dirty="0"/>
          </a:p>
          <a:p>
            <a:r>
              <a:rPr lang="de-DE" sz="1100" dirty="0">
                <a:hlinkClick r:id="rId4"/>
              </a:rPr>
              <a:t>2: https://www.hcup-us.ahrq.gov/reports/statbriefs/sb186-Operating-Room-Procedures-United-States-2012.pdf</a:t>
            </a:r>
            <a:endParaRPr lang="de-DE" sz="1100" dirty="0"/>
          </a:p>
          <a:p>
            <a:endParaRPr lang="de-DE" sz="1100" dirty="0"/>
          </a:p>
          <a:p>
            <a:endParaRPr lang="de-DE" sz="11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7783E0-9D14-475C-B518-C3387081E6BB}"/>
              </a:ext>
            </a:extLst>
          </p:cNvPr>
          <p:cNvSpPr txBox="1"/>
          <p:nvPr/>
        </p:nvSpPr>
        <p:spPr>
          <a:xfrm>
            <a:off x="5072332" y="3510159"/>
            <a:ext cx="4002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600 000 Knie Endoprothesen jährlich ²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Möglichkeit der Vorhersage, Prävention sehr attraktiv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Diagnose-Zeit von 30min auf den Bruchteil einer Sekunde?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F62843-6EFB-497C-86F7-3B869AED07A6}"/>
              </a:ext>
            </a:extLst>
          </p:cNvPr>
          <p:cNvSpPr txBox="1"/>
          <p:nvPr/>
        </p:nvSpPr>
        <p:spPr>
          <a:xfrm>
            <a:off x="1623205" y="1354798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1689645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355600" y="2338442"/>
            <a:ext cx="8199438" cy="772234"/>
          </a:xfrm>
        </p:spPr>
        <p:txBody>
          <a:bodyPr/>
          <a:lstStyle/>
          <a:p>
            <a:r>
              <a:rPr lang="de-DE" dirty="0">
                <a:latin typeface="+mj-lt"/>
              </a:rPr>
              <a:t>Vielen Dank für Ihre Aufmerksamkeit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E4C6EE-B55E-49FF-AEBD-77E9D80CD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15" y="3523038"/>
            <a:ext cx="3519846" cy="197644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11"/>
          <p:cNvGrpSpPr/>
          <p:nvPr/>
        </p:nvGrpSpPr>
        <p:grpSpPr>
          <a:xfrm>
            <a:off x="5993673" y="2152660"/>
            <a:ext cx="2902229" cy="2048256"/>
            <a:chOff x="5774632" y="2444244"/>
            <a:chExt cx="2902229" cy="204825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1320" t="42968" r="18196" b="13677"/>
            <a:stretch>
              <a:fillRect/>
            </a:stretch>
          </p:blipFill>
          <p:spPr bwMode="auto">
            <a:xfrm>
              <a:off x="6020065" y="2444244"/>
              <a:ext cx="2656796" cy="2048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Gerade Verbindung mit Pfeil 8"/>
            <p:cNvCxnSpPr/>
            <p:nvPr/>
          </p:nvCxnSpPr>
          <p:spPr bwMode="auto">
            <a:xfrm flipV="1">
              <a:off x="5774632" y="3102612"/>
              <a:ext cx="1924481" cy="44567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5784571" y="3548283"/>
              <a:ext cx="1938926" cy="18831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0520" y="1828800"/>
            <a:ext cx="8128000" cy="4343400"/>
          </a:xfrm>
        </p:spPr>
        <p:txBody>
          <a:bodyPr/>
          <a:lstStyle/>
          <a:p>
            <a:r>
              <a:rPr lang="de-DE" dirty="0">
                <a:latin typeface="+mj-lt"/>
              </a:rPr>
              <a:t>Nächste Vorlesung am 03.02.2020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13 Grundlagen der Biokompatibilität</a:t>
            </a:r>
          </a:p>
          <a:p>
            <a:pPr marL="0" indent="0">
              <a:buNone/>
            </a:pPr>
            <a:endParaRPr lang="de-DE" dirty="0">
              <a:latin typeface="+mj-lt"/>
            </a:endParaRPr>
          </a:p>
          <a:p>
            <a:pPr marL="0" indent="0">
              <a:buNone/>
            </a:pPr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Foliendownload auf </a:t>
            </a:r>
            <a:r>
              <a:rPr lang="de-DE" dirty="0" err="1">
                <a:latin typeface="+mj-lt"/>
              </a:rPr>
              <a:t>TUMonline</a:t>
            </a:r>
            <a:r>
              <a:rPr lang="de-DE" dirty="0">
                <a:latin typeface="+mj-lt"/>
              </a:rPr>
              <a:t> (nach Login!)</a:t>
            </a:r>
          </a:p>
          <a:p>
            <a:endParaRPr lang="de-DE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Fragen und Kontakt 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 M.Sc. Nikolas Wilhelm (nikolas.wilhelm@tum.de)</a:t>
            </a:r>
            <a:endParaRPr lang="de-DE" sz="1400" i="1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r>
              <a:rPr lang="de-DE" dirty="0"/>
              <a:t>Verwendete </a:t>
            </a:r>
            <a:r>
              <a:rPr lang="de-DE" dirty="0" err="1"/>
              <a:t>Jupyter</a:t>
            </a:r>
            <a:r>
              <a:rPr lang="de-DE" dirty="0"/>
              <a:t> Notebooks: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</a:t>
            </a:r>
            <a:r>
              <a:rPr lang="de-DE" sz="1400" i="1" dirty="0">
                <a:latin typeface="+mj-lt"/>
              </a:rPr>
              <a:t> https://github.com/NikonPic/Lecture-TUM-MW-3665</a:t>
            </a:r>
          </a:p>
          <a:p>
            <a:pPr algn="ctr">
              <a:buNone/>
            </a:pPr>
            <a:endParaRPr lang="de-DE" sz="1400" i="1" dirty="0">
              <a:latin typeface="+mj-lt"/>
            </a:endParaRP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         </a:t>
            </a: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	</a:t>
            </a: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	</a:t>
            </a:r>
            <a:endParaRPr lang="de-DE" sz="2000" dirty="0">
              <a:solidFill>
                <a:srgbClr val="E53418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Ausblick</a:t>
            </a:r>
          </a:p>
        </p:txBody>
      </p:sp>
      <p:sp>
        <p:nvSpPr>
          <p:cNvPr id="12" name="Datumsplatzhalter 6"/>
          <p:cNvSpPr>
            <a:spLocks noGrp="1"/>
          </p:cNvSpPr>
          <p:nvPr>
            <p:ph type="dt" sz="half" idx="10"/>
          </p:nvPr>
        </p:nvSpPr>
        <p:spPr>
          <a:xfrm>
            <a:off x="508000" y="6400800"/>
            <a:ext cx="1905000" cy="304800"/>
          </a:xfrm>
        </p:spPr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Der Pfad zu Deep Learning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40629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A6670-71D1-4856-ABFD-0DD387B8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Was ist „Deep Learning“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DA2A92-78D2-4307-A555-9C072521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3C33288-4E4F-41BB-AAC2-08DB44315E5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Der Pfad zu Deep Learning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99BA8F8-7FA6-48E8-B453-3804E3DABB1F}"/>
              </a:ext>
            </a:extLst>
          </p:cNvPr>
          <p:cNvGrpSpPr/>
          <p:nvPr/>
        </p:nvGrpSpPr>
        <p:grpSpPr>
          <a:xfrm>
            <a:off x="1193771" y="1574801"/>
            <a:ext cx="7389842" cy="4663202"/>
            <a:chOff x="110635" y="1414827"/>
            <a:chExt cx="8910729" cy="492792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6F7A3BB-0F3D-49CF-B7CF-111A5BEE6AD1}"/>
                </a:ext>
              </a:extLst>
            </p:cNvPr>
            <p:cNvSpPr/>
            <p:nvPr/>
          </p:nvSpPr>
          <p:spPr>
            <a:xfrm>
              <a:off x="110635" y="1414827"/>
              <a:ext cx="8582028" cy="4927928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endParaRPr lang="en-US" sz="1800" dirty="0"/>
            </a:p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D71562CC-CEFD-4929-AF13-DFA855E7B9A8}"/>
                </a:ext>
              </a:extLst>
            </p:cNvPr>
            <p:cNvSpPr/>
            <p:nvPr/>
          </p:nvSpPr>
          <p:spPr>
            <a:xfrm>
              <a:off x="3704626" y="2943824"/>
              <a:ext cx="3333748" cy="228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C35A211-F684-4264-9F2E-542BF15FA7FC}"/>
                </a:ext>
              </a:extLst>
            </p:cNvPr>
            <p:cNvSpPr/>
            <p:nvPr/>
          </p:nvSpPr>
          <p:spPr>
            <a:xfrm>
              <a:off x="2815735" y="1786302"/>
              <a:ext cx="5876926" cy="415859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10" name="Textfeld 15">
              <a:extLst>
                <a:ext uri="{FF2B5EF4-FFF2-40B4-BE49-F238E27FC236}">
                  <a16:creationId xmlns:a16="http://schemas.microsoft.com/office/drawing/2014/main" id="{77CAD4F1-0F86-4164-8862-DB4B3A141920}"/>
                </a:ext>
              </a:extLst>
            </p:cNvPr>
            <p:cNvSpPr txBox="1"/>
            <p:nvPr/>
          </p:nvSpPr>
          <p:spPr>
            <a:xfrm>
              <a:off x="194755" y="3358210"/>
              <a:ext cx="2712964" cy="9778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Artificial intelligence (AI)</a:t>
              </a:r>
            </a:p>
            <a:p>
              <a:pPr>
                <a:lnSpc>
                  <a:spcPct val="114000"/>
                </a:lnSpc>
              </a:pPr>
              <a:r>
                <a:rPr lang="en-US" sz="1050" dirty="0">
                  <a:latin typeface="+mn-lt"/>
                </a:rPr>
                <a:t>Engineering of making intelligent</a:t>
              </a:r>
            </a:p>
            <a:p>
              <a:pPr>
                <a:lnSpc>
                  <a:spcPct val="114000"/>
                </a:lnSpc>
              </a:pPr>
              <a:r>
                <a:rPr lang="en-US" sz="1050" dirty="0">
                  <a:latin typeface="+mn-lt"/>
                </a:rPr>
                <a:t>machines and programs</a:t>
              </a:r>
            </a:p>
            <a:p>
              <a:pPr>
                <a:lnSpc>
                  <a:spcPct val="114000"/>
                </a:lnSpc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1" name="Textfeld 17">
              <a:extLst>
                <a:ext uri="{FF2B5EF4-FFF2-40B4-BE49-F238E27FC236}">
                  <a16:creationId xmlns:a16="http://schemas.microsoft.com/office/drawing/2014/main" id="{8DE92833-1B8F-47A3-9134-B69DE2A33D09}"/>
                </a:ext>
              </a:extLst>
            </p:cNvPr>
            <p:cNvSpPr txBox="1"/>
            <p:nvPr/>
          </p:nvSpPr>
          <p:spPr>
            <a:xfrm>
              <a:off x="3026294" y="3353310"/>
              <a:ext cx="3009284" cy="9795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Machine Learning (ML)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automatically detect patterns in data 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to perform different kinds of decision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making</a:t>
              </a:r>
              <a:endParaRPr lang="en-US" sz="1200" dirty="0">
                <a:latin typeface="+mn-lt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907D18A-7CA2-432E-B579-2798FC254FCB}"/>
                </a:ext>
              </a:extLst>
            </p:cNvPr>
            <p:cNvSpPr/>
            <p:nvPr/>
          </p:nvSpPr>
          <p:spPr>
            <a:xfrm>
              <a:off x="5683066" y="3101417"/>
              <a:ext cx="3009284" cy="132581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13" name="Textfeld 20">
              <a:extLst>
                <a:ext uri="{FF2B5EF4-FFF2-40B4-BE49-F238E27FC236}">
                  <a16:creationId xmlns:a16="http://schemas.microsoft.com/office/drawing/2014/main" id="{154DF79F-8460-4515-B216-4007D6F77D00}"/>
                </a:ext>
              </a:extLst>
            </p:cNvPr>
            <p:cNvSpPr txBox="1"/>
            <p:nvPr/>
          </p:nvSpPr>
          <p:spPr>
            <a:xfrm>
              <a:off x="6307353" y="3353310"/>
              <a:ext cx="2714011" cy="7554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Deep Learning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Learning based on Deep Neural Networks</a:t>
              </a:r>
              <a:endParaRPr lang="en-US" sz="12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84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196923813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194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A7B26752-2FFB-4AE1-AF2B-D6652A8302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96535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EF0808B1-CBEE-4AC6-BB31-330FBC47A650}"/>
              </a:ext>
            </a:extLst>
          </p:cNvPr>
          <p:cNvSpPr txBox="1"/>
          <p:nvPr/>
        </p:nvSpPr>
        <p:spPr>
          <a:xfrm>
            <a:off x="-396061" y="2563718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 Layer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C414F76-C51E-4FD5-A76B-D63DF42E6924}"/>
              </a:ext>
            </a:extLst>
          </p:cNvPr>
          <p:cNvSpPr txBox="1"/>
          <p:nvPr/>
        </p:nvSpPr>
        <p:spPr>
          <a:xfrm>
            <a:off x="6456033" y="2632838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 Layer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406C4D8-600C-488A-8211-249C45C34DEE}"/>
              </a:ext>
            </a:extLst>
          </p:cNvPr>
          <p:cNvSpPr txBox="1"/>
          <p:nvPr/>
        </p:nvSpPr>
        <p:spPr>
          <a:xfrm>
            <a:off x="3490107" y="253876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Hidden Layer</a:t>
            </a:r>
          </a:p>
        </p:txBody>
      </p:sp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14753D0E-9B95-4253-B534-93D2DB01367E}"/>
              </a:ext>
            </a:extLst>
          </p:cNvPr>
          <p:cNvSpPr/>
          <p:nvPr/>
        </p:nvSpPr>
        <p:spPr bwMode="auto">
          <a:xfrm>
            <a:off x="295275" y="2466975"/>
            <a:ext cx="1569264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E84D947B-D5F0-4625-8C1F-624942CAF2AD}"/>
              </a:ext>
            </a:extLst>
          </p:cNvPr>
          <p:cNvSpPr/>
          <p:nvPr/>
        </p:nvSpPr>
        <p:spPr bwMode="auto">
          <a:xfrm>
            <a:off x="2533704" y="2466975"/>
            <a:ext cx="3992103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5" name="Rechteck: abgerundete Ecken 74">
            <a:extLst>
              <a:ext uri="{FF2B5EF4-FFF2-40B4-BE49-F238E27FC236}">
                <a16:creationId xmlns:a16="http://schemas.microsoft.com/office/drawing/2014/main" id="{E3EBB6EC-A8EF-4848-B67B-EE8CF4F5637B}"/>
              </a:ext>
            </a:extLst>
          </p:cNvPr>
          <p:cNvSpPr/>
          <p:nvPr/>
        </p:nvSpPr>
        <p:spPr bwMode="auto">
          <a:xfrm>
            <a:off x="6725563" y="2466975"/>
            <a:ext cx="2034556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7" name="Inhaltsplatzhalter 76">
            <a:extLst>
              <a:ext uri="{FF2B5EF4-FFF2-40B4-BE49-F238E27FC236}">
                <a16:creationId xmlns:a16="http://schemas.microsoft.com/office/drawing/2014/main" id="{FDE78575-5E54-437A-B1D4-58E1234D780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8" name="Inhaltsplatzhalter 68">
            <a:extLst>
              <a:ext uri="{FF2B5EF4-FFF2-40B4-BE49-F238E27FC236}">
                <a16:creationId xmlns:a16="http://schemas.microsoft.com/office/drawing/2014/main" id="{B5F180E9-251A-4ED4-A862-7F0E586FB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107" y="237011"/>
            <a:ext cx="2636535" cy="205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D4CAEA2D-5CE8-4CA2-ADD8-3E463CBD2B5A}"/>
                  </a:ext>
                </a:extLst>
              </p:cNvPr>
              <p:cNvSpPr/>
              <p:nvPr/>
            </p:nvSpPr>
            <p:spPr>
              <a:xfrm>
                <a:off x="8331839" y="4339503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D4CAEA2D-5CE8-4CA2-ADD8-3E463CBD2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39" y="4339503"/>
                <a:ext cx="403828" cy="400110"/>
              </a:xfrm>
              <a:prstGeom prst="rect">
                <a:avLst/>
              </a:prstGeom>
              <a:blipFill>
                <a:blip r:embed="rId8"/>
                <a:stretch>
                  <a:fillRect t="-3077" r="-19697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 animBg="1"/>
      <p:bldP spid="74" grpId="0" animBg="1"/>
      <p:bldP spid="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72094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51" name="Inhaltsplatzhalter 5">
            <a:extLst>
              <a:ext uri="{FF2B5EF4-FFF2-40B4-BE49-F238E27FC236}">
                <a16:creationId xmlns:a16="http://schemas.microsoft.com/office/drawing/2014/main" id="{F27FFE74-A0F5-4D95-B9B0-67F643869C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1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6" grpId="0"/>
      <p:bldP spid="47" grpId="0"/>
      <p:bldP spid="60" grpId="0"/>
      <p:bldP spid="61" grpId="0"/>
      <p:bldP spid="67" grpId="0"/>
    </p:bldLst>
  </p:timing>
</p:sld>
</file>

<file path=ppt/theme/theme1.xml><?xml version="1.0" encoding="utf-8"?>
<a:theme xmlns:a="http://schemas.openxmlformats.org/drawingml/2006/main" name="01 - Grundlagen">
  <a:themeElements>
    <a:clrScheme name="Leere Präsentation 1">
      <a:dk1>
        <a:srgbClr val="000000"/>
      </a:dk1>
      <a:lt1>
        <a:srgbClr val="FFFFFF"/>
      </a:lt1>
      <a:dk2>
        <a:srgbClr val="005293"/>
      </a:dk2>
      <a:lt2>
        <a:srgbClr val="0065BD"/>
      </a:lt2>
      <a:accent1>
        <a:srgbClr val="A2AD00"/>
      </a:accent1>
      <a:accent2>
        <a:srgbClr val="E37222"/>
      </a:accent2>
      <a:accent3>
        <a:srgbClr val="FFFFFF"/>
      </a:accent3>
      <a:accent4>
        <a:srgbClr val="000000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5293"/>
        </a:dk2>
        <a:lt2>
          <a:srgbClr val="0065BD"/>
        </a:lt2>
        <a:accent1>
          <a:srgbClr val="A2AD00"/>
        </a:accent1>
        <a:accent2>
          <a:srgbClr val="E37222"/>
        </a:accent2>
        <a:accent3>
          <a:srgbClr val="FFFFFF"/>
        </a:accent3>
        <a:accent4>
          <a:srgbClr val="000000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1485</Words>
  <Application>Microsoft Office PowerPoint</Application>
  <PresentationFormat>Bildschirmpräsentation (4:3)</PresentationFormat>
  <Paragraphs>521</Paragraphs>
  <Slides>41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Cambria Math</vt:lpstr>
      <vt:lpstr>TUM Neue Helvetica 55 Regular</vt:lpstr>
      <vt:lpstr>Wingdings</vt:lpstr>
      <vt:lpstr>01 - Grundlagen</vt:lpstr>
      <vt:lpstr>Auslegung, Herstellung und Prüfung medizinischer Implantate</vt:lpstr>
      <vt:lpstr>Agenda</vt:lpstr>
      <vt:lpstr>Motivation</vt:lpstr>
      <vt:lpstr>PowerPoint-Präsentation</vt:lpstr>
      <vt:lpstr>Der Pfad zu Deep Learning</vt:lpstr>
      <vt:lpstr>Was ist „Deep Learning“</vt:lpstr>
      <vt:lpstr>Der Pfad zu Deep Learning (Fokus auf Bilderkennung)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Der Pfad zu Deep Learning (Fokus auf Bilderkennung)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Der Pfad zu Deep Learning (Fokus auf Bilderkennung)</vt:lpstr>
      <vt:lpstr>AlexNet</vt:lpstr>
      <vt:lpstr>AlexNet</vt:lpstr>
      <vt:lpstr>AlexNet</vt:lpstr>
      <vt:lpstr>AlexNet</vt:lpstr>
      <vt:lpstr>Der Pfad zu Deep Learning (Fokus auf Bilderkennung)</vt:lpstr>
      <vt:lpstr>Residual Neural Networks</vt:lpstr>
      <vt:lpstr>Residual Neural Networks</vt:lpstr>
      <vt:lpstr>Residual Neural Networks</vt:lpstr>
      <vt:lpstr>Residual Neural Networks</vt:lpstr>
      <vt:lpstr>Ausblick Deep Learning (Vision):</vt:lpstr>
      <vt:lpstr>Eigene Anwendung mit fast.ai</vt:lpstr>
      <vt:lpstr>Knee Osteoarthritis Severity Grading dataset </vt:lpstr>
      <vt:lpstr>Programmierung</vt:lpstr>
      <vt:lpstr>Vielen Dank für Ihre Aufmerksamkeit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Regelungstechnik</dc:title>
  <dc:creator>Peter Foehr</dc:creator>
  <cp:lastModifiedBy>Wilhelm, Nikolas</cp:lastModifiedBy>
  <cp:revision>776</cp:revision>
  <dcterms:created xsi:type="dcterms:W3CDTF">2008-10-13T09:57:43Z</dcterms:created>
  <dcterms:modified xsi:type="dcterms:W3CDTF">2020-01-24T15:42:11Z</dcterms:modified>
</cp:coreProperties>
</file>